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7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8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9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725" r:id="rId4"/>
    <p:sldMasterId id="2147483737" r:id="rId5"/>
    <p:sldMasterId id="2147483749" r:id="rId6"/>
    <p:sldMasterId id="2147483761" r:id="rId7"/>
    <p:sldMasterId id="2147483773" r:id="rId8"/>
    <p:sldMasterId id="2147483785" r:id="rId9"/>
    <p:sldMasterId id="2147483797" r:id="rId10"/>
  </p:sldMasterIdLst>
  <p:sldIdLst>
    <p:sldId id="256" r:id="rId11"/>
    <p:sldId id="296" r:id="rId12"/>
    <p:sldId id="300" r:id="rId13"/>
    <p:sldId id="276" r:id="rId14"/>
    <p:sldId id="301" r:id="rId15"/>
    <p:sldId id="274" r:id="rId16"/>
    <p:sldId id="284" r:id="rId17"/>
    <p:sldId id="289" r:id="rId18"/>
    <p:sldId id="290" r:id="rId19"/>
    <p:sldId id="285" r:id="rId20"/>
    <p:sldId id="286" r:id="rId21"/>
    <p:sldId id="287" r:id="rId22"/>
    <p:sldId id="302" r:id="rId23"/>
    <p:sldId id="303" r:id="rId24"/>
    <p:sldId id="299" r:id="rId25"/>
    <p:sldId id="292" r:id="rId26"/>
    <p:sldId id="294" r:id="rId27"/>
    <p:sldId id="293" r:id="rId28"/>
    <p:sldId id="304" r:id="rId29"/>
    <p:sldId id="279" r:id="rId30"/>
    <p:sldId id="280" r:id="rId31"/>
    <p:sldId id="272" r:id="rId32"/>
    <p:sldId id="273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56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6C204-CB46-405D-B8E7-6DE068ADC2DF}" type="datetimeFigureOut">
              <a:rPr lang="ru-RU" smtClean="0"/>
              <a:pPr/>
              <a:t>14.09.2022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6ECC2-CEE1-4A7D-A058-3F9E9EC596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6C204-CB46-405D-B8E7-6DE068ADC2DF}" type="datetimeFigureOut">
              <a:rPr lang="ru-RU" smtClean="0"/>
              <a:pPr/>
              <a:t>14.09.2022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6ECC2-CEE1-4A7D-A058-3F9E9EC596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50E41-2740-42C4-B026-D3522ECCBFC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5C1A3-D25F-41B0-8DA6-0E0851FA22A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14523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AAB0B-FD70-4044-A470-50EA6B22923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F3F-08AC-4F12-B6C1-D6D48B9D8F0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1980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B7B4B-6C16-4D61-BE9A-C1BFC998A5F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B3DF-CB84-4634-A9B3-5E0E432765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59193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772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6C4C9-DC86-4355-95AD-BE347ED0646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01FC1-70B5-4158-A684-A2E0040BA26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834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77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77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6C204-CB46-405D-B8E7-6DE068ADC2DF}" type="datetimeFigureOut">
              <a:rPr lang="ru-RU" smtClean="0"/>
              <a:pPr/>
              <a:t>14.09.2022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6ECC2-CEE1-4A7D-A058-3F9E9EC596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56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596C4-589A-4A32-81FC-EEF16AAE262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9049E-7178-4405-813F-989451DBB9C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075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6D326-E7FF-45B5-995B-504CD7EE584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A62D8-BBBF-4F8F-889D-43A4AC04666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01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04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E0C6D-FBD2-463E-BCC7-AF091DF7198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5C111-9BAC-45E5-9A7F-9D4FD1C7539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744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0647F-474F-47FF-AA2E-30F8D083BD3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07030-82D0-4F3D-BF6D-2F584E020E8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9713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9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9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05421-9395-4046-8A84-A32BF7F5DF1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785AA-EFDB-41D0-B274-F2C9C60CB6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8700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A530D-14C9-4026-90AC-DF4BD9BA64C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E0A08-CD55-491F-B8D5-F48E4ACCA82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6177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D3FD5-C619-4B50-9C84-5A10B681763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B7E9A-D5EC-4D48-A5E5-A9EB80867DE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1276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19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687DC-0BD4-40BB-B306-59F1CF6BDF3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0F850-7824-4888-81C0-5A36E6FBBB4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989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6C204-CB46-405D-B8E7-6DE068ADC2DF}" type="datetimeFigureOut">
              <a:rPr lang="ru-RU" smtClean="0"/>
              <a:pPr/>
              <a:t>14.09.2022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6ECC2-CEE1-4A7D-A058-3F9E9EC596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CB4B4-2572-4CFC-8A74-C1B9D34E1B3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F215E-1EC3-4D7A-A458-52EAE066C4E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8074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E6202-7182-4D88-9929-0B093039726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3E124-C7B1-4E54-9C81-CF28B0ABA52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8006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77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77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DE045-E821-4C06-816B-F615C52FDF2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3B023-1272-49FD-A858-6B58D02F1D2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6633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ltGray">
          <a:xfrm>
            <a:off x="0" y="14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6E151-A600-4737-8AB1-C6431EED7431}" type="datetimeFigureOut">
              <a:rPr lang="ru-RU">
                <a:solidFill>
                  <a:prstClr val="white">
                    <a:tint val="95000"/>
                  </a:prstClr>
                </a:solidFill>
              </a:rPr>
              <a:pPr>
                <a:defRPr/>
              </a:pPr>
              <a:t>14.09.2022</a:t>
            </a:fld>
            <a:endParaRPr lang="ru-RU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059" y="6477000"/>
            <a:ext cx="5508625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DDCCD-D722-4296-862D-E62A60A46149}" type="slidenum">
              <a:rPr lang="ru-RU">
                <a:solidFill>
                  <a:prstClr val="white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659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ltGray">
          <a:xfrm>
            <a:off x="0" y="14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0" y="260205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8C1D3-6994-47C0-9023-B10BB50122EF}" type="datetimeFigureOut">
              <a:rPr lang="ru-RU">
                <a:solidFill>
                  <a:prstClr val="white">
                    <a:tint val="95000"/>
                  </a:prstClr>
                </a:solidFill>
              </a:rPr>
              <a:pPr>
                <a:defRPr/>
              </a:pPr>
              <a:t>14.09.2022</a:t>
            </a:fld>
            <a:endParaRPr lang="ru-RU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059" y="6477000"/>
            <a:ext cx="5508625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CB94C-BF0D-4CF4-B91E-20105357F876}" type="slidenum">
              <a:rPr lang="ru-RU">
                <a:solidFill>
                  <a:prstClr val="white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9020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C3DF5-74BD-4A55-A6CB-CDDE86643E1A}" type="datetimeFigureOut">
              <a:rPr lang="ru-RU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14.09.2022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640059" y="6477000"/>
            <a:ext cx="5508625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9811F-4CA0-4060-8C72-2006008C9F91}" type="slidenum">
              <a:rPr lang="ru-RU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0562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invGray">
          <a:xfrm>
            <a:off x="659930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780"/>
            <a:ext cx="19050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94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D81FC-DD84-45B3-AA4A-33D10E2972B6}" type="datetimeFigureOut">
              <a:rPr lang="ru-RU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14.09.2022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5681B-87DC-4DD1-8AA2-F8CD3C2C1156}" type="slidenum">
              <a:rPr lang="ru-RU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0631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55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71A67-373B-45F8-9484-84B9CEDDAE1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6793A-BC86-4243-9563-7DC3B931F9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8934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5AA1E-552A-4579-B874-D7CA91A331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DA658-6109-43BE-9826-EC1B1B2E740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5487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03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00E00-19EF-4731-AC79-DFFE1B7AE5F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2C9CE-3345-4459-A246-6D6DEFF8AAF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056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04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6C204-CB46-405D-B8E7-6DE068ADC2DF}" type="datetimeFigureOut">
              <a:rPr lang="ru-RU" smtClean="0"/>
              <a:pPr/>
              <a:t>14.09.2022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6ECC2-CEE1-4A7D-A058-3F9E9EC596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2200" y="1600206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44C11-4EE1-42AB-AAD3-B0B5854B407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F36BA-8C4D-4025-B2FB-EB85EFECF1C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6065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9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9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9EEED-D3C5-444C-87BD-23D6DBCB38F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E4E09-E071-4473-B502-3A2E8B2ACF3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5119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BC2DC-3C69-4CF4-8BFA-0B85453B286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46F08-B519-4CE9-94CE-813FD2E9853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023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D5F25-311D-4198-B7A4-4EE068B215D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0C668-5F62-414C-BC29-3BE2B3C26FE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8992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18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50E41-2740-42C4-B026-D3522ECCBFC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5C1A3-D25F-41B0-8DA6-0E0851FA22A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3121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AAB0B-FD70-4044-A470-50EA6B22923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F3F-08AC-4F12-B6C1-D6D48B9D8F0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3271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B7B4B-6C16-4D61-BE9A-C1BFC998A5F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B3DF-CB84-4634-A9B3-5E0E432765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1930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768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768"/>
            <a:ext cx="80772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6C4C9-DC86-4355-95AD-BE347ED0646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01FC1-70B5-4158-A684-A2E0040BA26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7796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53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71A67-373B-45F8-9484-84B9CEDDAE1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6793A-BC86-4243-9563-7DC3B931F9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4734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5AA1E-552A-4579-B874-D7CA91A331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DA658-6109-43BE-9826-EC1B1B2E740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725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6C204-CB46-405D-B8E7-6DE068ADC2DF}" type="datetimeFigureOut">
              <a:rPr lang="ru-RU" smtClean="0"/>
              <a:pPr/>
              <a:t>14.09.2022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6ECC2-CEE1-4A7D-A058-3F9E9EC596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01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00E00-19EF-4731-AC79-DFFE1B7AE5F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2C9CE-3345-4459-A246-6D6DEFF8AAF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1886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2200" y="1600206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44C11-4EE1-42AB-AAD3-B0B5854B407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F36BA-8C4D-4025-B2FB-EB85EFECF1C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9090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8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8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9EEED-D3C5-444C-87BD-23D6DBCB38F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E4E09-E071-4473-B502-3A2E8B2ACF3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2788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BC2DC-3C69-4CF4-8BFA-0B85453B286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46F08-B519-4CE9-94CE-813FD2E9853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8024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D5F25-311D-4198-B7A4-4EE068B215D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0C668-5F62-414C-BC29-3BE2B3C26FE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0840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16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50E41-2740-42C4-B026-D3522ECCBFC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5C1A3-D25F-41B0-8DA6-0E0851FA22A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3711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AAB0B-FD70-4044-A470-50EA6B22923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F3F-08AC-4F12-B6C1-D6D48B9D8F0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3658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B7B4B-6C16-4D61-BE9A-C1BFC998A5F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B3DF-CB84-4634-A9B3-5E0E432765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5693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752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752"/>
            <a:ext cx="80772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6C4C9-DC86-4355-95AD-BE347ED0646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01FC1-70B5-4158-A684-A2E0040BA26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3700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52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71A67-373B-45F8-9484-84B9CEDDAE1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6793A-BC86-4243-9563-7DC3B931F9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046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9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9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6C204-CB46-405D-B8E7-6DE068ADC2DF}" type="datetimeFigureOut">
              <a:rPr lang="ru-RU" smtClean="0"/>
              <a:pPr/>
              <a:t>14.09.2022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6ECC2-CEE1-4A7D-A058-3F9E9EC596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5AA1E-552A-4579-B874-D7CA91A331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DA658-6109-43BE-9826-EC1B1B2E740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6332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9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00E00-19EF-4731-AC79-DFFE1B7AE5F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2C9CE-3345-4459-A246-6D6DEFF8AAF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5512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2200" y="1600206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44C11-4EE1-42AB-AAD3-B0B5854B407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F36BA-8C4D-4025-B2FB-EB85EFECF1C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3105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7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7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9EEED-D3C5-444C-87BD-23D6DBCB38F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E4E09-E071-4473-B502-3A2E8B2ACF3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9455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BC2DC-3C69-4CF4-8BFA-0B85453B286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46F08-B519-4CE9-94CE-813FD2E9853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7572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D5F25-311D-4198-B7A4-4EE068B215D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0C668-5F62-414C-BC29-3BE2B3C26FE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3867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14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50E41-2740-42C4-B026-D3522ECCBFC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5C1A3-D25F-41B0-8DA6-0E0851FA22A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6063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AAB0B-FD70-4044-A470-50EA6B22923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F3F-08AC-4F12-B6C1-D6D48B9D8F0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9309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B7B4B-6C16-4D61-BE9A-C1BFC998A5F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B3DF-CB84-4634-A9B3-5E0E432765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31640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734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734"/>
            <a:ext cx="80772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6C4C9-DC86-4355-95AD-BE347ED0646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01FC1-70B5-4158-A684-A2E0040BA26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356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6C204-CB46-405D-B8E7-6DE068ADC2DF}" type="datetimeFigureOut">
              <a:rPr lang="ru-RU" smtClean="0"/>
              <a:pPr/>
              <a:t>14.09.2022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6ECC2-CEE1-4A7D-A058-3F9E9EC596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50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71A67-373B-45F8-9484-84B9CEDDAE1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6793A-BC86-4243-9563-7DC3B931F9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173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5AA1E-552A-4579-B874-D7CA91A331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DA658-6109-43BE-9826-EC1B1B2E740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495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7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00E00-19EF-4731-AC79-DFFE1B7AE5F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2C9CE-3345-4459-A246-6D6DEFF8AAF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3849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2200" y="1600206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44C11-4EE1-42AB-AAD3-B0B5854B407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F36BA-8C4D-4025-B2FB-EB85EFECF1C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1657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6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6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9EEED-D3C5-444C-87BD-23D6DBCB38F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E4E09-E071-4473-B502-3A2E8B2ACF3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5520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BC2DC-3C69-4CF4-8BFA-0B85453B286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46F08-B519-4CE9-94CE-813FD2E9853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86176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D5F25-311D-4198-B7A4-4EE068B215D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0C668-5F62-414C-BC29-3BE2B3C26FE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7227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12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50E41-2740-42C4-B026-D3522ECCBFC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5C1A3-D25F-41B0-8DA6-0E0851FA22A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07900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AAB0B-FD70-4044-A470-50EA6B22923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F3F-08AC-4F12-B6C1-D6D48B9D8F0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62617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B7B4B-6C16-4D61-BE9A-C1BFC998A5F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B3DF-CB84-4634-A9B3-5E0E432765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434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6C204-CB46-405D-B8E7-6DE068ADC2DF}" type="datetimeFigureOut">
              <a:rPr lang="ru-RU" smtClean="0"/>
              <a:pPr/>
              <a:t>14.09.2022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6ECC2-CEE1-4A7D-A058-3F9E9EC596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714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714"/>
            <a:ext cx="80772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6C4C9-DC86-4355-95AD-BE347ED0646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01FC1-70B5-4158-A684-A2E0040BA26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68934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7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71A67-373B-45F8-9484-84B9CEDDAE1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6793A-BC86-4243-9563-7DC3B931F9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2331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5AA1E-552A-4579-B874-D7CA91A331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DA658-6109-43BE-9826-EC1B1B2E740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24626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5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00E00-19EF-4731-AC79-DFFE1B7AE5F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2C9CE-3345-4459-A246-6D6DEFF8AAF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46230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2200" y="1600206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44C11-4EE1-42AB-AAD3-B0B5854B407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F36BA-8C4D-4025-B2FB-EB85EFECF1C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61272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5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5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9EEED-D3C5-444C-87BD-23D6DBCB38F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E4E09-E071-4473-B502-3A2E8B2ACF3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13504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BC2DC-3C69-4CF4-8BFA-0B85453B286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46F08-B519-4CE9-94CE-813FD2E9853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39309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D5F25-311D-4198-B7A4-4EE068B215D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0C668-5F62-414C-BC29-3BE2B3C26FE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6300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10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50E41-2740-42C4-B026-D3522ECCBFC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5C1A3-D25F-41B0-8DA6-0E0851FA22A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50522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AAB0B-FD70-4044-A470-50EA6B22923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F3F-08AC-4F12-B6C1-D6D48B9D8F0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475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19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6C204-CB46-405D-B8E7-6DE068ADC2DF}" type="datetimeFigureOut">
              <a:rPr lang="ru-RU" smtClean="0"/>
              <a:pPr/>
              <a:t>14.09.2022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6ECC2-CEE1-4A7D-A058-3F9E9EC596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B7B4B-6C16-4D61-BE9A-C1BFC998A5F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B3DF-CB84-4634-A9B3-5E0E432765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23117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92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92"/>
            <a:ext cx="80772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6C4C9-DC86-4355-95AD-BE347ED0646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01FC1-70B5-4158-A684-A2E0040BA26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87128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5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71A67-373B-45F8-9484-84B9CEDDAE1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6793A-BC86-4243-9563-7DC3B931F9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06219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5AA1E-552A-4579-B874-D7CA91A331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DA658-6109-43BE-9826-EC1B1B2E740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68946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3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00E00-19EF-4731-AC79-DFFE1B7AE5F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2C9CE-3345-4459-A246-6D6DEFF8AAF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67944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2200" y="1600206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44C11-4EE1-42AB-AAD3-B0B5854B407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F36BA-8C4D-4025-B2FB-EB85EFECF1C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68124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4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9EEED-D3C5-444C-87BD-23D6DBCB38F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E4E09-E071-4473-B502-3A2E8B2ACF3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61228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BC2DC-3C69-4CF4-8BFA-0B85453B286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46F08-B519-4CE9-94CE-813FD2E9853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60137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D5F25-311D-4198-B7A4-4EE068B215D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0C668-5F62-414C-BC29-3BE2B3C26FE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75003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8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50E41-2740-42C4-B026-D3522ECCBFC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5C1A3-D25F-41B0-8DA6-0E0851FA22A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492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6C204-CB46-405D-B8E7-6DE068ADC2DF}" type="datetimeFigureOut">
              <a:rPr lang="ru-RU" smtClean="0"/>
              <a:pPr/>
              <a:t>14.09.2022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6ECC2-CEE1-4A7D-A058-3F9E9EC596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AAB0B-FD70-4044-A470-50EA6B22923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F3F-08AC-4F12-B6C1-D6D48B9D8F0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95142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B7B4B-6C16-4D61-BE9A-C1BFC998A5F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B3DF-CB84-4634-A9B3-5E0E432765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79367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68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68"/>
            <a:ext cx="80772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6C4C9-DC86-4355-95AD-BE347ED0646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01FC1-70B5-4158-A684-A2E0040BA26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28525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71A67-373B-45F8-9484-84B9CEDDAE1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6793A-BC86-4243-9563-7DC3B931F9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36797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5AA1E-552A-4579-B874-D7CA91A331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DA658-6109-43BE-9826-EC1B1B2E740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80376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00E00-19EF-4731-AC79-DFFE1B7AE5F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2C9CE-3345-4459-A246-6D6DEFF8AAF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27324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2200" y="1600204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44C11-4EE1-42AB-AAD3-B0B5854B407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F36BA-8C4D-4025-B2FB-EB85EFECF1C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75344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9EEED-D3C5-444C-87BD-23D6DBCB38F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E4E09-E071-4473-B502-3A2E8B2ACF3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36355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BC2DC-3C69-4CF4-8BFA-0B85453B286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46F08-B519-4CE9-94CE-813FD2E9853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86286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D5F25-311D-4198-B7A4-4EE068B215D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0C668-5F62-414C-BC29-3BE2B3C26FE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659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4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6C204-CB46-405D-B8E7-6DE068ADC2DF}" type="datetimeFigureOut">
              <a:rPr lang="ru-RU" smtClean="0"/>
              <a:pPr/>
              <a:t>14.09.2022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49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4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6ECC2-CEE1-4A7D-A058-3F9E9EC596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18474B0D-DE62-49BE-B3B2-863B924B296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9/14/2022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BD76A231-4C99-4455-BF14-4D9E05F4F1F4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448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4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5EAD14-CEAB-432E-93F2-326180D219FF}" type="datetimeFigureOut">
              <a:rPr lang="ru-RU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14.09.2022</a:t>
            </a:fld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49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4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B996E9-9A57-4D8F-8672-73DA7EE9F2C2}" type="slidenum">
              <a:rPr lang="ru-RU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492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2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E2072FF-3035-4A17-8A8C-A841688C6A7A}" type="datetimeFigureOut">
              <a:rPr lang="ru-RU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14.09.2022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3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083" y="6377128"/>
            <a:ext cx="3836987" cy="365125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201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4133BD7-14A4-4A1C-AB30-BE035B2EA2FC}" type="slidenum">
              <a:rPr lang="ru-RU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463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4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18474B0D-DE62-49BE-B3B2-863B924B296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9/14/2022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47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4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BD76A231-4C99-4455-BF14-4D9E05F4F1F4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157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46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18474B0D-DE62-49BE-B3B2-863B924B296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9/14/2022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46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46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BD76A231-4C99-4455-BF14-4D9E05F4F1F4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567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4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18474B0D-DE62-49BE-B3B2-863B924B296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9/14/2022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44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4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BD76A231-4C99-4455-BF14-4D9E05F4F1F4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063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42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18474B0D-DE62-49BE-B3B2-863B924B296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9/14/2022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42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42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BD76A231-4C99-4455-BF14-4D9E05F4F1F4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79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40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18474B0D-DE62-49BE-B3B2-863B924B296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9/14/2022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40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40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BD76A231-4C99-4455-BF14-4D9E05F4F1F4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453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18474B0D-DE62-49BE-B3B2-863B924B296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9/14/2022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7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BD76A231-4C99-4455-BF14-4D9E05F4F1F4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835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96753"/>
            <a:ext cx="7772400" cy="1470025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Как любителей математики сделать внимательными читателями русской классики,</a:t>
            </a:r>
            <a:r>
              <a:rPr lang="ru-RU" sz="2400" dirty="0">
                <a:solidFill>
                  <a:srgbClr val="FF0000"/>
                </a:solidFill>
                <a:ea typeface="Calibri"/>
                <a:cs typeface="Times New Roman"/>
              </a:rPr>
              <a:t/>
            </a:r>
            <a:br>
              <a:rPr lang="ru-RU" sz="2400" dirty="0">
                <a:solidFill>
                  <a:srgbClr val="FF0000"/>
                </a:solidFill>
                <a:ea typeface="Calibri"/>
                <a:cs typeface="Times New Roman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или</a:t>
            </a:r>
            <a:r>
              <a:rPr lang="ru-RU" sz="2400" dirty="0">
                <a:solidFill>
                  <a:srgbClr val="FF0000"/>
                </a:solidFill>
                <a:ea typeface="Calibri"/>
                <a:cs typeface="Times New Roman"/>
              </a:rPr>
              <a:t/>
            </a:r>
            <a:br>
              <a:rPr lang="ru-RU" sz="2400" dirty="0">
                <a:solidFill>
                  <a:srgbClr val="FF0000"/>
                </a:solidFill>
                <a:ea typeface="Calibri"/>
                <a:cs typeface="Times New Roman"/>
              </a:rPr>
            </a:br>
            <a:r>
              <a:rPr lang="ru-RU" sz="2400" b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Межпредметные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связи на уроках 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литературы</a:t>
            </a:r>
            <a:br>
              <a:rPr lang="ru-RU" sz="24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в 9 классе</a:t>
            </a:r>
            <a:r>
              <a:rPr lang="ru-RU" sz="2400" dirty="0">
                <a:solidFill>
                  <a:srgbClr val="FF0000"/>
                </a:solidFill>
                <a:ea typeface="Calibri"/>
                <a:cs typeface="Times New Roman"/>
              </a:rPr>
              <a:t/>
            </a:r>
            <a:br>
              <a:rPr lang="ru-RU" sz="2400" dirty="0">
                <a:solidFill>
                  <a:srgbClr val="FF0000"/>
                </a:solidFill>
                <a:ea typeface="Calibri"/>
                <a:cs typeface="Times New Roman"/>
              </a:rPr>
            </a:b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2665879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Верина Наталья Александровна, </a:t>
            </a:r>
          </a:p>
          <a:p>
            <a:r>
              <a:rPr lang="ru-RU" b="1" dirty="0">
                <a:solidFill>
                  <a:srgbClr val="002060"/>
                </a:solidFill>
              </a:rPr>
              <a:t>учитель русского языка и литературы</a:t>
            </a:r>
          </a:p>
          <a:p>
            <a:r>
              <a:rPr lang="ru-RU" b="1" dirty="0">
                <a:solidFill>
                  <a:srgbClr val="002060"/>
                </a:solidFill>
              </a:rPr>
              <a:t>МОУ средняя школа №8 </a:t>
            </a:r>
          </a:p>
          <a:p>
            <a:r>
              <a:rPr lang="ru-RU" b="1" dirty="0">
                <a:solidFill>
                  <a:srgbClr val="002060"/>
                </a:solidFill>
              </a:rPr>
              <a:t>с углубленным изучением отдельных предметов</a:t>
            </a:r>
          </a:p>
          <a:p>
            <a:r>
              <a:rPr lang="ru-RU" b="1" dirty="0">
                <a:solidFill>
                  <a:srgbClr val="002060"/>
                </a:solidFill>
              </a:rPr>
              <a:t>г.о.Жуковский</a:t>
            </a:r>
          </a:p>
          <a:p>
            <a:endParaRPr lang="ru-RU" dirty="0"/>
          </a:p>
        </p:txBody>
      </p:sp>
      <p:pic>
        <p:nvPicPr>
          <p:cNvPr id="5" name="Picture 2" descr="C:\Users\Администратор\Desktop\IMG-20210906-WA00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65435" y="4404424"/>
            <a:ext cx="3678567" cy="2453576"/>
          </a:xfrm>
          <a:prstGeom prst="rect">
            <a:avLst/>
          </a:prstGeom>
          <a:noFill/>
        </p:spPr>
      </p:pic>
      <p:pic>
        <p:nvPicPr>
          <p:cNvPr id="7" name="Picture 2" descr="C:\Users\Администратор\Desktop\Documents\рип\видеоролик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95433"/>
            <a:ext cx="3286116" cy="2462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3644503" y="287338"/>
            <a:ext cx="4518422" cy="500062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C00000"/>
                </a:solidFill>
              </a:rPr>
              <a:t>А.С.Грибоедов «Горе от ума»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0" y="1916832"/>
            <a:ext cx="4761783" cy="3887788"/>
          </a:xfrm>
        </p:spPr>
        <p:txBody>
          <a:bodyPr rtlCol="0">
            <a:normAutofit fontScale="92500"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Звонками только что гремя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И день и ночь по снеговой пустыне,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Спешу к вам, голову сломя.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И как вас нахожу? в каком-то строгом чине!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Я сорок пять часов, глаз мигом не </a:t>
            </a:r>
            <a:r>
              <a:rPr lang="ru-RU" sz="2400" b="1" dirty="0" err="1" smtClean="0">
                <a:solidFill>
                  <a:srgbClr val="002060"/>
                </a:solidFill>
              </a:rPr>
              <a:t>прищуря</a:t>
            </a:r>
            <a:r>
              <a:rPr lang="ru-RU" sz="2400" b="1" dirty="0" smtClean="0">
                <a:solidFill>
                  <a:srgbClr val="002060"/>
                </a:solidFill>
              </a:rPr>
              <a:t>,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Верст больше семисот пронесся, ветер, буря;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И растерялся весь, и падал сколько раз —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И вот за подвиги награда!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5055" y="891520"/>
            <a:ext cx="2521744" cy="33239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>
              <a:defRPr/>
            </a:pPr>
            <a:r>
              <a:rPr lang="ru-RU" i="1" dirty="0">
                <a:solidFill>
                  <a:prstClr val="black"/>
                </a:solidFill>
                <a:cs typeface="Arial" charset="0"/>
              </a:rPr>
              <a:t>Вопрос 2</a:t>
            </a:r>
            <a:r>
              <a:rPr lang="en-US" i="1" dirty="0" smtClean="0">
                <a:solidFill>
                  <a:prstClr val="black"/>
                </a:solidFill>
                <a:cs typeface="Arial" charset="0"/>
              </a:rPr>
              <a:t>|</a:t>
            </a:r>
            <a:r>
              <a:rPr lang="ru-RU" i="1" dirty="0" smtClean="0">
                <a:solidFill>
                  <a:prstClr val="black"/>
                </a:solidFill>
                <a:cs typeface="Arial" charset="0"/>
              </a:rPr>
              <a:t>4</a:t>
            </a:r>
            <a:endParaRPr lang="ru-RU" i="1" dirty="0">
              <a:solidFill>
                <a:prstClr val="black"/>
              </a:solidFill>
              <a:cs typeface="Arial" charset="0"/>
            </a:endParaRPr>
          </a:p>
          <a:p>
            <a:pPr defTabSz="457200">
              <a:defRPr/>
            </a:pPr>
            <a:r>
              <a:rPr lang="ru-RU" sz="1600" b="1" i="1" dirty="0">
                <a:solidFill>
                  <a:srgbClr val="1F497D"/>
                </a:solidFill>
                <a:cs typeface="Arial" charset="0"/>
              </a:rPr>
              <a:t>Воспользуйтесь информацией со слайда и ответьте на вопрос</a:t>
            </a:r>
          </a:p>
          <a:p>
            <a:pPr defTabSz="457200">
              <a:defRPr/>
            </a:pPr>
            <a:r>
              <a:rPr lang="ru-RU" sz="1600" b="1" dirty="0">
                <a:solidFill>
                  <a:prstClr val="black"/>
                </a:solidFill>
                <a:cs typeface="Arial" charset="0"/>
              </a:rPr>
              <a:t>На каком транспорте ехал Чацкий</a:t>
            </a: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?</a:t>
            </a:r>
            <a:endParaRPr lang="ru-RU" sz="1600" b="1" i="1" dirty="0">
              <a:solidFill>
                <a:srgbClr val="1F497D"/>
              </a:solidFill>
              <a:cs typeface="Arial" charset="0"/>
            </a:endParaRPr>
          </a:p>
          <a:p>
            <a:pPr marL="285750" indent="-285750" defTabSz="457200">
              <a:buClr>
                <a:srgbClr val="002060"/>
              </a:buClr>
              <a:buSzPct val="150000"/>
              <a:buFont typeface="Courier New" panose="02070309020205020404" pitchFamily="49" charset="0"/>
              <a:buChar char="o"/>
              <a:defRPr/>
            </a:pPr>
            <a:r>
              <a:rPr lang="ru-RU" i="1" dirty="0">
                <a:solidFill>
                  <a:prstClr val="black"/>
                </a:solidFill>
                <a:cs typeface="Arial" charset="0"/>
              </a:rPr>
              <a:t>На поезде</a:t>
            </a:r>
          </a:p>
          <a:p>
            <a:pPr marL="285750" indent="-285750" defTabSz="457200">
              <a:buClr>
                <a:srgbClr val="002060"/>
              </a:buClr>
              <a:buSzPct val="150000"/>
              <a:buFont typeface="Courier New" panose="02070309020205020404" pitchFamily="49" charset="0"/>
              <a:buChar char="o"/>
              <a:defRPr/>
            </a:pPr>
            <a:r>
              <a:rPr lang="ru-RU" i="1" dirty="0">
                <a:solidFill>
                  <a:prstClr val="black"/>
                </a:solidFill>
                <a:cs typeface="Arial" charset="0"/>
              </a:rPr>
              <a:t>В карете</a:t>
            </a:r>
          </a:p>
          <a:p>
            <a:pPr marL="285750" indent="-285750" defTabSz="457200">
              <a:buClr>
                <a:srgbClr val="002060"/>
              </a:buClr>
              <a:buSzPct val="150000"/>
              <a:buFont typeface="Courier New" panose="02070309020205020404" pitchFamily="49" charset="0"/>
              <a:buChar char="o"/>
              <a:defRPr/>
            </a:pPr>
            <a:r>
              <a:rPr lang="ru-RU" i="1" dirty="0">
                <a:solidFill>
                  <a:prstClr val="black"/>
                </a:solidFill>
                <a:cs typeface="Arial" charset="0"/>
              </a:rPr>
              <a:t>Верхом на лошади</a:t>
            </a:r>
          </a:p>
          <a:p>
            <a:pPr marL="285750" indent="-285750" defTabSz="457200">
              <a:buClr>
                <a:srgbClr val="002060"/>
              </a:buClr>
              <a:buSzPct val="150000"/>
              <a:buFont typeface="Courier New" panose="02070309020205020404" pitchFamily="49" charset="0"/>
              <a:buChar char="o"/>
              <a:defRPr/>
            </a:pPr>
            <a:r>
              <a:rPr lang="ru-RU" i="1" dirty="0">
                <a:solidFill>
                  <a:prstClr val="black"/>
                </a:solidFill>
                <a:cs typeface="Arial" charset="0"/>
              </a:rPr>
              <a:t>На автомобиле</a:t>
            </a:r>
          </a:p>
          <a:p>
            <a:pPr defTabSz="457200">
              <a:defRPr/>
            </a:pPr>
            <a:endParaRPr lang="ru-RU" b="1" i="1" dirty="0">
              <a:solidFill>
                <a:srgbClr val="1F497D"/>
              </a:solidFill>
              <a:cs typeface="Arial" charset="0"/>
            </a:endParaRPr>
          </a:p>
          <a:p>
            <a:pPr defTabSz="457200">
              <a:defRPr/>
            </a:pPr>
            <a:endParaRPr lang="ru-RU" i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197" name="TextBox 6"/>
          <p:cNvSpPr txBox="1">
            <a:spLocks noChangeArrowheads="1"/>
          </p:cNvSpPr>
          <p:nvPr/>
        </p:nvSpPr>
        <p:spPr bwMode="auto">
          <a:xfrm>
            <a:off x="251520" y="368300"/>
            <a:ext cx="3239990" cy="461665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prstClr val="white"/>
                </a:solidFill>
                <a:latin typeface="Calibri" pitchFamily="34" charset="0"/>
              </a:rPr>
              <a:t>ПОИСК ИНФОРМАЦИИ</a:t>
            </a:r>
          </a:p>
        </p:txBody>
      </p:sp>
      <p:sp>
        <p:nvSpPr>
          <p:cNvPr id="8200" name="TextBox 10"/>
          <p:cNvSpPr txBox="1">
            <a:spLocks noChangeArrowheads="1"/>
          </p:cNvSpPr>
          <p:nvPr/>
        </p:nvSpPr>
        <p:spPr bwMode="auto">
          <a:xfrm>
            <a:off x="6228184" y="980728"/>
            <a:ext cx="1302544" cy="400050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prstClr val="white"/>
                </a:solidFill>
                <a:latin typeface="Calibri" pitchFamily="34" charset="0"/>
              </a:rPr>
              <a:t>комедии</a:t>
            </a:r>
          </a:p>
        </p:txBody>
      </p:sp>
      <p:sp>
        <p:nvSpPr>
          <p:cNvPr id="8201" name="TextBox 11"/>
          <p:cNvSpPr txBox="1">
            <a:spLocks noChangeArrowheads="1"/>
          </p:cNvSpPr>
          <p:nvPr/>
        </p:nvSpPr>
        <p:spPr bwMode="auto">
          <a:xfrm>
            <a:off x="4925640" y="980728"/>
            <a:ext cx="1302544" cy="40005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prstClr val="white"/>
                </a:solidFill>
                <a:latin typeface="Calibri" pitchFamily="34" charset="0"/>
              </a:rPr>
              <a:t>Фрагмент </a:t>
            </a:r>
          </a:p>
        </p:txBody>
      </p:sp>
      <p:pic>
        <p:nvPicPr>
          <p:cNvPr id="8202" name="Picture 2" descr="C:\Users\Наталья\Desktop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7" y="3559664"/>
            <a:ext cx="2514701" cy="3307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219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3644503" y="287338"/>
            <a:ext cx="4518422" cy="500062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C00000"/>
                </a:solidFill>
              </a:rPr>
              <a:t>А.С.Грибоедов «Горе от ума»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6" y="1916832"/>
            <a:ext cx="5055394" cy="3887788"/>
          </a:xfrm>
        </p:spPr>
        <p:txBody>
          <a:bodyPr rtlCol="0">
            <a:normAutofit fontScale="92500"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Звонками только что гремя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И день и ночь по снеговой пустыне,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Спешу к вам, голову сломя.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И как вас нахожу? в каком-то строгом чине!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Я сорок пять часов, глаз мигом не </a:t>
            </a:r>
            <a:r>
              <a:rPr lang="ru-RU" sz="2400" b="1" dirty="0" err="1" smtClean="0">
                <a:solidFill>
                  <a:srgbClr val="002060"/>
                </a:solidFill>
              </a:rPr>
              <a:t>прищуря</a:t>
            </a:r>
            <a:r>
              <a:rPr lang="ru-RU" sz="2400" b="1" dirty="0" smtClean="0">
                <a:solidFill>
                  <a:srgbClr val="002060"/>
                </a:solidFill>
              </a:rPr>
              <a:t>,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Верст больше семисот пронесся, ветер, буря;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И растерялся весь, и падал сколько раз —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И вот за подвиги награда!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425054" y="977995"/>
            <a:ext cx="2706785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prstClr val="black"/>
                </a:solidFill>
                <a:latin typeface="Calibri" pitchFamily="34" charset="0"/>
              </a:rPr>
              <a:t>Вопрос </a:t>
            </a:r>
            <a:r>
              <a:rPr lang="ru-RU" i="1" dirty="0">
                <a:solidFill>
                  <a:prstClr val="black"/>
                </a:solidFill>
                <a:latin typeface="Calibri" pitchFamily="34" charset="0"/>
              </a:rPr>
              <a:t>3</a:t>
            </a:r>
            <a:r>
              <a:rPr lang="en-US" i="1" dirty="0" smtClean="0">
                <a:solidFill>
                  <a:prstClr val="black"/>
                </a:solidFill>
                <a:latin typeface="Calibri" pitchFamily="34" charset="0"/>
              </a:rPr>
              <a:t>|</a:t>
            </a:r>
            <a:r>
              <a:rPr lang="ru-RU" i="1" dirty="0" smtClean="0">
                <a:solidFill>
                  <a:prstClr val="black"/>
                </a:solidFill>
                <a:latin typeface="Calibri" pitchFamily="34" charset="0"/>
              </a:rPr>
              <a:t>4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rgbClr val="1F497D"/>
                </a:solidFill>
                <a:latin typeface="Calibri" pitchFamily="34" charset="0"/>
              </a:rPr>
              <a:t>Воспользуйтесь информацией со слайда и ответьте на вопрос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Calibri" pitchFamily="34" charset="0"/>
              </a:rPr>
              <a:t>Сколько километров проехал Чацкий?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 pitchFamily="34" charset="0"/>
              </a:rPr>
              <a:t>(1 верста = 1066,8 метра)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b="1" i="1" dirty="0" smtClean="0">
              <a:solidFill>
                <a:srgbClr val="1F497D"/>
              </a:solidFill>
              <a:latin typeface="Calibri" pitchFamily="34" charset="0"/>
            </a:endParaRP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i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168605" y="476672"/>
            <a:ext cx="3539299" cy="461665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prstClr val="white"/>
                </a:solidFill>
                <a:latin typeface="Calibri" pitchFamily="34" charset="0"/>
              </a:rPr>
              <a:t>ПОИСК ИНФОРМАЦИИ</a:t>
            </a:r>
          </a:p>
        </p:txBody>
      </p:sp>
      <p:sp>
        <p:nvSpPr>
          <p:cNvPr id="9224" name="TextBox 10"/>
          <p:cNvSpPr txBox="1">
            <a:spLocks noChangeArrowheads="1"/>
          </p:cNvSpPr>
          <p:nvPr/>
        </p:nvSpPr>
        <p:spPr bwMode="auto">
          <a:xfrm>
            <a:off x="5796136" y="949482"/>
            <a:ext cx="1302544" cy="400050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prstClr val="white"/>
                </a:solidFill>
                <a:latin typeface="Calibri" pitchFamily="34" charset="0"/>
              </a:rPr>
              <a:t>комедии</a:t>
            </a:r>
          </a:p>
        </p:txBody>
      </p:sp>
      <p:sp>
        <p:nvSpPr>
          <p:cNvPr id="9225" name="TextBox 11"/>
          <p:cNvSpPr txBox="1">
            <a:spLocks noChangeArrowheads="1"/>
          </p:cNvSpPr>
          <p:nvPr/>
        </p:nvSpPr>
        <p:spPr bwMode="auto">
          <a:xfrm>
            <a:off x="4493592" y="949053"/>
            <a:ext cx="1302544" cy="40005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prstClr val="white"/>
                </a:solidFill>
                <a:latin typeface="Calibri" pitchFamily="34" charset="0"/>
              </a:rPr>
              <a:t>Фрагмент </a:t>
            </a:r>
          </a:p>
        </p:txBody>
      </p:sp>
      <p:pic>
        <p:nvPicPr>
          <p:cNvPr id="9226" name="Picture 2" descr="C:\Users\Наталья\Desktop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60" y="3068960"/>
            <a:ext cx="2881189" cy="378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192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3644503" y="287338"/>
            <a:ext cx="4518422" cy="500062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C00000"/>
                </a:solidFill>
              </a:rPr>
              <a:t>А.С.Грибоедов «Горе от ума»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95671" y="1823244"/>
            <a:ext cx="5099993" cy="3887788"/>
          </a:xfrm>
        </p:spPr>
        <p:txBody>
          <a:bodyPr rtlCol="0">
            <a:normAutofit fontScale="92500"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Звонками только что гремя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И день и ночь по снеговой пустыне,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Спешу к вам, голову сломя.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И как вас нахожу? в каком-то строгом чине!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Я сорок пять часов, глаз мигом не </a:t>
            </a:r>
            <a:r>
              <a:rPr lang="ru-RU" sz="2400" b="1" dirty="0" err="1" smtClean="0">
                <a:solidFill>
                  <a:srgbClr val="002060"/>
                </a:solidFill>
              </a:rPr>
              <a:t>прищуря</a:t>
            </a:r>
            <a:r>
              <a:rPr lang="ru-RU" sz="2400" b="1" dirty="0" smtClean="0">
                <a:solidFill>
                  <a:srgbClr val="002060"/>
                </a:solidFill>
              </a:rPr>
              <a:t>,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Верст больше семисот пронесся, ветер, буря;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И растерялся весь, и падал сколько раз —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И вот за подвиги награда!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425054" y="977974"/>
            <a:ext cx="2995612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prstClr val="black"/>
                </a:solidFill>
                <a:latin typeface="Calibri" pitchFamily="34" charset="0"/>
              </a:rPr>
              <a:t>Вопрос </a:t>
            </a:r>
            <a:r>
              <a:rPr lang="ru-RU" i="1" dirty="0">
                <a:solidFill>
                  <a:prstClr val="black"/>
                </a:solidFill>
                <a:latin typeface="Calibri" pitchFamily="34" charset="0"/>
              </a:rPr>
              <a:t>4</a:t>
            </a:r>
            <a:r>
              <a:rPr lang="en-US" i="1" dirty="0" smtClean="0">
                <a:solidFill>
                  <a:prstClr val="black"/>
                </a:solidFill>
                <a:latin typeface="Calibri" pitchFamily="34" charset="0"/>
              </a:rPr>
              <a:t>|</a:t>
            </a:r>
            <a:r>
              <a:rPr lang="ru-RU" i="1" dirty="0" smtClean="0">
                <a:solidFill>
                  <a:prstClr val="black"/>
                </a:solidFill>
                <a:latin typeface="Calibri" pitchFamily="34" charset="0"/>
              </a:rPr>
              <a:t>4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rgbClr val="1F497D"/>
                </a:solidFill>
                <a:latin typeface="Calibri" pitchFamily="34" charset="0"/>
              </a:rPr>
              <a:t>Воспользуйтесь информацией со слайда и ответьте на вопрос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Calibri" pitchFamily="34" charset="0"/>
              </a:rPr>
              <a:t>С какой скоростью двигался Чацкий? </a:t>
            </a:r>
            <a:endParaRPr lang="ru-RU" b="1" dirty="0" smtClean="0">
              <a:solidFill>
                <a:prstClr val="black"/>
              </a:solidFill>
              <a:latin typeface="Calibri" pitchFamily="34" charset="0"/>
            </a:endParaRP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 pitchFamily="34" charset="0"/>
              </a:rPr>
              <a:t>(</a:t>
            </a:r>
            <a:r>
              <a:rPr lang="ru-RU" dirty="0" smtClean="0">
                <a:solidFill>
                  <a:prstClr val="black"/>
                </a:solidFill>
                <a:latin typeface="Calibri" pitchFamily="34" charset="0"/>
              </a:rPr>
              <a:t>в км/ч, результат округлить до десятых, записать цифрой, 1 верста = 1066,8 метра)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b="1" i="1" dirty="0" smtClean="0">
              <a:solidFill>
                <a:srgbClr val="1F497D"/>
              </a:solidFill>
              <a:latin typeface="Calibri" pitchFamily="34" charset="0"/>
            </a:endParaRP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i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245" name="TextBox 6"/>
          <p:cNvSpPr txBox="1">
            <a:spLocks noChangeArrowheads="1"/>
          </p:cNvSpPr>
          <p:nvPr/>
        </p:nvSpPr>
        <p:spPr bwMode="auto">
          <a:xfrm>
            <a:off x="179512" y="404664"/>
            <a:ext cx="3312368" cy="461665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prstClr val="white"/>
                </a:solidFill>
                <a:latin typeface="Calibri" pitchFamily="34" charset="0"/>
              </a:rPr>
              <a:t>ПОИСК ИНФОРМАЦИИ</a:t>
            </a:r>
          </a:p>
        </p:txBody>
      </p:sp>
      <p:sp>
        <p:nvSpPr>
          <p:cNvPr id="10248" name="TextBox 10"/>
          <p:cNvSpPr txBox="1">
            <a:spLocks noChangeArrowheads="1"/>
          </p:cNvSpPr>
          <p:nvPr/>
        </p:nvSpPr>
        <p:spPr bwMode="auto">
          <a:xfrm>
            <a:off x="5724128" y="977974"/>
            <a:ext cx="1302544" cy="400050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white"/>
                </a:solidFill>
                <a:latin typeface="Calibri" pitchFamily="34" charset="0"/>
              </a:rPr>
              <a:t>комедии</a:t>
            </a:r>
          </a:p>
        </p:txBody>
      </p:sp>
      <p:sp>
        <p:nvSpPr>
          <p:cNvPr id="10249" name="TextBox 11"/>
          <p:cNvSpPr txBox="1">
            <a:spLocks noChangeArrowheads="1"/>
          </p:cNvSpPr>
          <p:nvPr/>
        </p:nvSpPr>
        <p:spPr bwMode="auto">
          <a:xfrm>
            <a:off x="4421584" y="976094"/>
            <a:ext cx="1302544" cy="40005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white"/>
                </a:solidFill>
                <a:latin typeface="Calibri" pitchFamily="34" charset="0"/>
              </a:rPr>
              <a:t>Фрагмент </a:t>
            </a:r>
          </a:p>
        </p:txBody>
      </p:sp>
      <p:pic>
        <p:nvPicPr>
          <p:cNvPr id="10250" name="Picture 2" descr="C:\Users\Наталья\Desktop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550927"/>
            <a:ext cx="2514701" cy="3307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080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4427984" y="1484616"/>
            <a:ext cx="4467822" cy="3392904"/>
          </a:xfrm>
          <a:prstGeom prst="rect">
            <a:avLst/>
          </a:prstGeom>
        </p:spPr>
        <p:txBody>
          <a:bodyPr anchor="b">
            <a:normAutofit fontScale="92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4800" b="1" dirty="0">
                <a:solidFill>
                  <a:srgbClr val="1F497D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cs typeface="Arial" charset="0"/>
              </a:rPr>
              <a:t>Кейс заданий </a:t>
            </a:r>
            <a:endParaRPr lang="ru-RU" sz="4800" b="1" dirty="0" smtClean="0">
              <a:solidFill>
                <a:srgbClr val="1F497D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cs typeface="Arial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ru-RU" sz="3200" b="1" dirty="0" smtClean="0">
                <a:solidFill>
                  <a:srgbClr val="1F497D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cs typeface="Arial" charset="0"/>
              </a:rPr>
              <a:t>по </a:t>
            </a:r>
            <a:r>
              <a:rPr lang="ru-RU" sz="3200" b="1" dirty="0">
                <a:solidFill>
                  <a:srgbClr val="1F497D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cs typeface="Arial" charset="0"/>
              </a:rPr>
              <a:t>читательской грамотности</a:t>
            </a:r>
            <a:br>
              <a:rPr lang="ru-RU" sz="3200" b="1" dirty="0">
                <a:solidFill>
                  <a:srgbClr val="1F497D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cs typeface="Arial" charset="0"/>
              </a:rPr>
            </a:br>
            <a:r>
              <a:rPr lang="ru-RU" sz="3200" b="1" dirty="0">
                <a:solidFill>
                  <a:srgbClr val="1F497D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cs typeface="Arial" charset="0"/>
              </a:rPr>
              <a:t/>
            </a:r>
            <a:br>
              <a:rPr lang="ru-RU" sz="3200" b="1" dirty="0">
                <a:solidFill>
                  <a:srgbClr val="1F497D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cs typeface="Arial" charset="0"/>
              </a:rPr>
            </a:br>
            <a:r>
              <a:rPr lang="ru-RU" sz="3200" b="1" dirty="0">
                <a:solidFill>
                  <a:srgbClr val="1F497D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cs typeface="Arial" charset="0"/>
              </a:rPr>
              <a:t/>
            </a:r>
            <a:br>
              <a:rPr lang="ru-RU" sz="3200" b="1" dirty="0">
                <a:solidFill>
                  <a:srgbClr val="1F497D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cs typeface="Arial" charset="0"/>
              </a:rPr>
            </a:b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По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поэме Н.В. Гоголя «Мёртвые души»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57" y="260648"/>
            <a:ext cx="4332243" cy="6243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231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Прочитайте текст и выполните задания, принимая во внимание на данную информацию</a:t>
            </a:r>
            <a:br>
              <a:rPr lang="ru-RU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1" y="661962"/>
            <a:ext cx="8060413" cy="4525963"/>
          </a:xfrm>
        </p:spPr>
        <p:txBody>
          <a:bodyPr/>
          <a:lstStyle/>
          <a:p>
            <a:pPr marL="0" lv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В </a:t>
            </a:r>
            <a:r>
              <a:rPr lang="ru-RU" sz="20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России с начала 18 века проводились переписи крестьян для взимания налога с помещиков. Списки крестьян назывались ревизскими сказками, а крестьяне – ревизскими душами. Ревизские сказки составлялись раз в несколько лет, и умершие за это время крестьяне продолжали числиться живыми до новой переписи</a:t>
            </a:r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. </a:t>
            </a:r>
            <a:endParaRPr lang="ru-RU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65" y="2835048"/>
            <a:ext cx="5436096" cy="4010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1" y="2492896"/>
            <a:ext cx="3949535" cy="333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15000"/>
              </a:lnSpc>
              <a:spcBef>
                <a:spcPct val="20000"/>
              </a:spcBef>
            </a:pPr>
            <a:r>
              <a:rPr lang="ru-RU" sz="20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З</a:t>
            </a: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а </a:t>
            </a:r>
            <a:r>
              <a:rPr lang="ru-RU" sz="20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них надо было платить налог как за живых. Этим и воспользовался Чичиков.</a:t>
            </a:r>
            <a:endParaRPr lang="ru-RU" sz="2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Кредит Чичиков хочет взять в Опекунском </a:t>
            </a: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совете.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Залоговая цена за крепостного  крестьянина составляла примерно 200 рублей.</a:t>
            </a:r>
            <a:endParaRPr lang="ru-RU" sz="2000" b="1" dirty="0">
              <a:ea typeface="Calibri"/>
              <a:cs typeface="Times New Roman"/>
            </a:endParaRPr>
          </a:p>
          <a:p>
            <a:pPr lvl="0" eaLnBrk="0" fontAlgn="base" hangingPunct="0">
              <a:lnSpc>
                <a:spcPct val="115000"/>
              </a:lnSpc>
              <a:spcBef>
                <a:spcPct val="20000"/>
              </a:spcBef>
            </a:pP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sz="20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78" y="2564904"/>
            <a:ext cx="2703636" cy="407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814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22114"/>
          </a:xfrm>
        </p:spPr>
        <p:txBody>
          <a:bodyPr/>
          <a:lstStyle/>
          <a:p>
            <a:pPr marL="342900" lvl="0" indent="-34290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Проанализируйте фрагменты из поэмы «Мёртвые души» и выполните задание.</a:t>
            </a:r>
            <a:r>
              <a:rPr lang="ru-RU" sz="2800" dirty="0">
                <a:solidFill>
                  <a:srgbClr val="FF0000"/>
                </a:solidFill>
                <a:ea typeface="Calibri"/>
                <a:cs typeface="Times New Roman"/>
              </a:rPr>
              <a:t/>
            </a:r>
            <a:br>
              <a:rPr lang="ru-RU" sz="2800" dirty="0">
                <a:solidFill>
                  <a:srgbClr val="FF0000"/>
                </a:solidFill>
                <a:ea typeface="Calibri"/>
                <a:cs typeface="Times New Roman"/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2" y="1196752"/>
            <a:ext cx="4773216" cy="4525963"/>
          </a:xfrm>
        </p:spPr>
        <p:txBody>
          <a:bodyPr/>
          <a:lstStyle/>
          <a:p>
            <a:pPr lvl="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b="1" dirty="0" smtClean="0">
                <a:effectLst/>
                <a:latin typeface="Times New Roman"/>
                <a:ea typeface="Calibri"/>
                <a:cs typeface="Times New Roman"/>
              </a:rPr>
              <a:t>Проанализируйте поведение героев в момент покупки: какую цену предлагает покупатель изначально и какую предлагает продавец? </a:t>
            </a:r>
            <a:endParaRPr lang="ru-RU" sz="2000" b="1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b="1" dirty="0" smtClean="0">
                <a:effectLst/>
                <a:latin typeface="Times New Roman"/>
                <a:ea typeface="Calibri"/>
                <a:cs typeface="Times New Roman"/>
              </a:rPr>
              <a:t>Как изменяется цена во время торгов?</a:t>
            </a:r>
            <a:endParaRPr lang="ru-RU" sz="2000" b="1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b="1" dirty="0" smtClean="0">
                <a:effectLst/>
                <a:latin typeface="Times New Roman"/>
                <a:ea typeface="Calibri"/>
                <a:cs typeface="Times New Roman"/>
              </a:rPr>
              <a:t>Определите, сколько душ и по какой цене покупает Чичиков у Коробочки, Собакевича и Плюшкина. </a:t>
            </a:r>
            <a:endParaRPr lang="ru-RU" sz="2000" b="1" dirty="0" smtClean="0">
              <a:effectLst/>
              <a:latin typeface="Times New Roman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Заполните таблицу</a:t>
            </a:r>
            <a:endParaRPr lang="ru-RU" sz="2000" b="1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000" b="1" dirty="0" smtClean="0">
                <a:effectLst/>
                <a:latin typeface="Times New Roman"/>
                <a:ea typeface="Calibri"/>
                <a:cs typeface="Times New Roman"/>
              </a:rPr>
              <a:t>Посчитайте, какова средняя стоимость одной мертвой души и какую сумму сможет заработать Чичиков?</a:t>
            </a:r>
            <a:endParaRPr lang="ru-RU" sz="2000" b="1" dirty="0">
              <a:ea typeface="Calibri"/>
              <a:cs typeface="Times New Roman"/>
            </a:endParaRPr>
          </a:p>
          <a:p>
            <a:endParaRPr lang="ru-RU" sz="2400" b="1" dirty="0"/>
          </a:p>
        </p:txBody>
      </p:sp>
      <p:pic>
        <p:nvPicPr>
          <p:cNvPr id="6146" name="Picture 2" descr="C:\Users\Mama\Desktop\100023301467b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4056789" cy="513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97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29992"/>
            <a:ext cx="2304256" cy="1143000"/>
          </a:xfrm>
        </p:spPr>
        <p:txBody>
          <a:bodyPr/>
          <a:lstStyle/>
          <a:p>
            <a:r>
              <a:rPr lang="ru-RU" sz="3200" b="1" dirty="0" smtClean="0"/>
              <a:t>Коробочка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3768" y="116632"/>
            <a:ext cx="6573416" cy="5102027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— Нет, матушка, другого рода </a:t>
            </a:r>
            <a:r>
              <a:rPr lang="ru-RU" sz="14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товарец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: скажите, у вас умирали крестьяне?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— Ох, батюшка, </a:t>
            </a:r>
            <a:r>
              <a:rPr lang="ru-RU" sz="1400" b="1" dirty="0" err="1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осьмнадцать</a:t>
            </a:r>
            <a:r>
              <a:rPr lang="ru-RU" sz="14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 человек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! — сказала старуха, вздохнувши. — И умер такой всё славный народ, всё работники. После того, правда, народилось, да что в них: всё такая мелюзга; а заседатель подъехал — подать, говорит, уплачивать с души. Народ мертвый, а плати, как за живого…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— На все воля Божья, матушка! — сказал Чичиков, вздохнувши, — против мудрости Божией ничего нельзя сказать... Уступите-ка их мне, Настасья Петровна?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— Кого, батюшка?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— Да вот этих-то всех, что умерли.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— Да как же уступить их?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— Да так просто. Или, пожалуй, продайте. Я вам за них дам деньги.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— Да как же? Я, право, в толк-то не возьму. Нешто хочешь ты их откапывать из земли?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Чичиков увидел, что старуха хватила далеко и что необходимо ей нужно растолковать, в чем дело. В немногих словах объяснил он ей, что перевод или покупка будет значиться только на бумаге и души будут прописаны как бы живые.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— Да на что ж они тебе? — сказала старуха, выпучив на него глаза.</a:t>
            </a:r>
            <a:r>
              <a:rPr lang="ru-RU" sz="1400" dirty="0">
                <a:ea typeface="Calibri"/>
                <a:cs typeface="Times New Roman"/>
              </a:rPr>
              <a:t>— Это уж мое дело.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— Да ведь они ж мертвые.</a:t>
            </a:r>
            <a:endParaRPr lang="ru-RU" sz="1400" dirty="0">
              <a:ea typeface="Calibri"/>
              <a:cs typeface="Times New Roman"/>
            </a:endParaRPr>
          </a:p>
          <a:p>
            <a:r>
              <a:rPr lang="ru-RU" sz="14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— Да кто же говорит, что они живые? Потому-то и в убыток вам, что мертвые: вы за них платите, а теперь я вас избавлю от хлопот и платежа. Понимаете? Да не только избавлю, да еще сверх того дам вам </a:t>
            </a:r>
            <a:r>
              <a:rPr lang="ru-RU" sz="14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пятнадцать рублей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. </a:t>
            </a:r>
            <a:endParaRPr lang="ru-RU" sz="1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50" y="1700808"/>
            <a:ext cx="2452811" cy="4043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2736304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87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301" y="541279"/>
            <a:ext cx="3034680" cy="1143000"/>
          </a:xfrm>
        </p:spPr>
        <p:txBody>
          <a:bodyPr/>
          <a:lstStyle/>
          <a:p>
            <a:r>
              <a:rPr lang="ru-RU" b="1" dirty="0" smtClean="0"/>
              <a:t>Собакевич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5856" y="116632"/>
            <a:ext cx="5410944" cy="4525963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— Да, конечно, мертвые, — сказал Собакевич, как бы одумавшись и припомнив, что они в самом деле были уже мертвые, а потом прибавил: — Впрочем, и то сказать: что из этих людей, которые числятся теперь живущими? Что это за люди? мухи, а не люди…</a:t>
            </a:r>
            <a:endParaRPr lang="ru-RU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— Нет, </a:t>
            </a:r>
            <a:r>
              <a:rPr lang="ru-RU" sz="1600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больше двух рублей 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я не могу дать, — сказал Чичиков.</a:t>
            </a:r>
            <a:endParaRPr lang="ru-RU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— Извольте, чтоб не претендовали на меня, что дорого запрашиваю и не хочу сделать вам никакого одолжения, извольте — </a:t>
            </a:r>
            <a:r>
              <a:rPr lang="ru-RU" sz="1600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по семидесяти пяти рублей за душу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, только ассигнациями, право только для знакомства!</a:t>
            </a:r>
            <a:endParaRPr lang="ru-RU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«Что он в самом деле, — подумал про себя Чичиков, — за дурака, что ли, принимает меня?»</a:t>
            </a:r>
            <a:endParaRPr lang="ru-RU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…— </a:t>
            </a:r>
            <a:r>
              <a:rPr lang="ru-RU" sz="1600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Два рублика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, — сказал Чичиков.</a:t>
            </a:r>
            <a:endParaRPr lang="ru-RU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— Эк, право, затвердила сорока Якова одно про всякого, как говорит пословица; как наладили на два, так не хотите с них и съехать. Вы давайте настоящую цену!</a:t>
            </a:r>
            <a:endParaRPr lang="ru-RU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«Ну, уж черт его побери, — подумал про себя Чичиков, — </a:t>
            </a:r>
            <a:r>
              <a:rPr lang="ru-RU" sz="1600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по полтине ему прибавлю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, собаке, на орехи!»</a:t>
            </a:r>
            <a:endParaRPr lang="ru-RU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— Извольте, </a:t>
            </a:r>
            <a:r>
              <a:rPr lang="ru-RU" sz="1600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по полтине прибавлю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…</a:t>
            </a:r>
            <a:endParaRPr lang="ru-RU" sz="1600" dirty="0">
              <a:ea typeface="Calibri"/>
              <a:cs typeface="Times New Roman"/>
            </a:endParaRPr>
          </a:p>
          <a:p>
            <a:endParaRPr lang="ru-RU" sz="1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3096344" cy="363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27368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321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9354" y="548680"/>
            <a:ext cx="3393307" cy="1143000"/>
          </a:xfrm>
        </p:spPr>
        <p:txBody>
          <a:bodyPr/>
          <a:lstStyle/>
          <a:p>
            <a:r>
              <a:rPr lang="ru-RU" dirty="0" smtClean="0"/>
              <a:t>Плюшкин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779912" y="332656"/>
            <a:ext cx="4906888" cy="5721505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8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— Ну, видите ли, я вдруг постигнул ваш характер. Итак, почему ж не дать бы мне </a:t>
            </a:r>
            <a:r>
              <a:rPr lang="ru-RU" sz="1800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по пятисот рублей за душу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, но... состоянья нет; </a:t>
            </a:r>
            <a:r>
              <a:rPr lang="ru-RU" sz="1800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по пяти копеек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, извольте, готов прибавить, чтобы каждая душа обошлась, таким образом, в </a:t>
            </a:r>
            <a:r>
              <a:rPr lang="ru-RU" sz="1800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тридцать копеек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.</a:t>
            </a:r>
            <a:endParaRPr lang="ru-RU" sz="1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8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— Ну, батюшка, воля ваша, хоть по </a:t>
            </a:r>
            <a:r>
              <a:rPr lang="ru-RU" sz="1800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две копейки 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пристегните.</a:t>
            </a:r>
            <a:endParaRPr lang="ru-RU" sz="1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8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— По две копеечки пристегну, извольте. Сколько их у вас? Вы, кажется, говорили </a:t>
            </a:r>
            <a:r>
              <a:rPr lang="ru-RU" sz="1800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семьдесят?</a:t>
            </a:r>
            <a:endParaRPr lang="ru-RU" sz="1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8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— Нет. Всего наберется </a:t>
            </a:r>
            <a:r>
              <a:rPr lang="ru-RU" sz="1800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семьдесят восемь.</a:t>
            </a:r>
            <a:endParaRPr lang="ru-RU" sz="1800" dirty="0">
              <a:ea typeface="Calibri"/>
              <a:cs typeface="Times New Roman"/>
            </a:endParaRPr>
          </a:p>
          <a:p>
            <a:r>
              <a:rPr lang="ru-RU" sz="1800" dirty="0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— Семьдесят восемь, семьдесят восемь, по тридцати копеек за душу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, это будет... — здесь герой наш одну секунду, не более, подумал и сказал вдруг: — это будет </a:t>
            </a:r>
            <a:r>
              <a:rPr lang="ru-RU" sz="1800" dirty="0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двадцать четыре рубля девяносто шесть копеек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, — он был в арифметике силен. Тут же заставил он Плюшкина написать расписку и выдал ему 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деньги.</a:t>
            </a:r>
            <a:endParaRPr lang="ru-RU" sz="18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53" y="1556792"/>
            <a:ext cx="3681911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6632"/>
            <a:ext cx="27368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284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33" name="Group 5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676480785"/>
              </p:ext>
            </p:extLst>
          </p:nvPr>
        </p:nvGraphicFramePr>
        <p:xfrm>
          <a:off x="464343" y="908720"/>
          <a:ext cx="8356129" cy="5832649"/>
        </p:xfrm>
        <a:graphic>
          <a:graphicData uri="http://schemas.openxmlformats.org/drawingml/2006/table">
            <a:tbl>
              <a:tblPr/>
              <a:tblGrid>
                <a:gridCol w="2783761"/>
                <a:gridCol w="2785377"/>
                <a:gridCol w="2786991"/>
              </a:tblGrid>
              <a:tr h="961702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Данные, приведенные в книге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697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Мертвые души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E2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56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помещики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Кол-во душ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Цена за душу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</a:tr>
              <a:tr h="7919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Коробочка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</a:tr>
              <a:tr h="6693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Собакевич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</a:tr>
              <a:tr h="6693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Плюшкин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</a:tr>
              <a:tr h="6693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Манилов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2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</a:tr>
              <a:tr h="5583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Итог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93"/>
                    </a:solidFill>
                  </a:tcPr>
                </a:tc>
              </a:tr>
            </a:tbl>
          </a:graphicData>
        </a:graphic>
      </p:graphicFrame>
      <p:sp>
        <p:nvSpPr>
          <p:cNvPr id="20516" name="Прямоугольник 3"/>
          <p:cNvSpPr>
            <a:spLocks noChangeArrowheads="1"/>
          </p:cNvSpPr>
          <p:nvPr/>
        </p:nvSpPr>
        <p:spPr bwMode="auto">
          <a:xfrm>
            <a:off x="0" y="214453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smtClean="0">
                <a:solidFill>
                  <a:srgbClr val="10253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 обогащения Чичикова</a:t>
            </a:r>
            <a:endParaRPr lang="ru-RU" sz="4000" b="1" smtClean="0">
              <a:solidFill>
                <a:srgbClr val="10253F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57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МОТИВИРОВАТЬ К ИЗУЧЕНИЮ КЛАССИКИ?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6" descr="90314ce937a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8942" y="1463873"/>
            <a:ext cx="8035505" cy="5249863"/>
          </a:xfrm>
        </p:spPr>
      </p:pic>
    </p:spTree>
    <p:extLst>
      <p:ext uri="{BB962C8B-B14F-4D97-AF65-F5344CB8AC3E}">
        <p14:creationId xmlns:p14="http://schemas.microsoft.com/office/powerpoint/2010/main" val="188117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33" name="Group 5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680095344"/>
              </p:ext>
            </p:extLst>
          </p:nvPr>
        </p:nvGraphicFramePr>
        <p:xfrm>
          <a:off x="467544" y="922478"/>
          <a:ext cx="8319335" cy="5740261"/>
        </p:xfrm>
        <a:graphic>
          <a:graphicData uri="http://schemas.openxmlformats.org/drawingml/2006/table">
            <a:tbl>
              <a:tblPr/>
              <a:tblGrid>
                <a:gridCol w="2771504"/>
                <a:gridCol w="2773112"/>
                <a:gridCol w="2774719"/>
              </a:tblGrid>
              <a:tr h="886546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Данные, приведенные в книге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4189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Мертвые души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E2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3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помещики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Кол-во душ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Цена за душу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</a:tr>
              <a:tr h="7891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Коробочка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За всех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</a:rPr>
                        <a:t>15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 рублей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По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</a:rPr>
                        <a:t>83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копейки за душу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</a:tr>
              <a:tr h="6669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Собакевич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2,5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 руб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ля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</a:tr>
              <a:tr h="6669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Плюшкин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198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32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 коп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</a:tr>
              <a:tr h="6669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Манилов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2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114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Подарил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</a:tr>
              <a:tr h="5563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Итог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416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70 </a:t>
                      </a: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коп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93"/>
                    </a:solidFill>
                  </a:tcPr>
                </a:tc>
              </a:tr>
            </a:tbl>
          </a:graphicData>
        </a:graphic>
      </p:graphicFrame>
      <p:sp>
        <p:nvSpPr>
          <p:cNvPr id="20516" name="Прямоугольник 3"/>
          <p:cNvSpPr>
            <a:spLocks noChangeArrowheads="1"/>
          </p:cNvSpPr>
          <p:nvPr/>
        </p:nvSpPr>
        <p:spPr bwMode="auto">
          <a:xfrm>
            <a:off x="0" y="214453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smtClean="0">
                <a:solidFill>
                  <a:srgbClr val="10253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 обогащения Чичикова</a:t>
            </a:r>
            <a:endParaRPr lang="ru-RU" sz="4000" b="1" smtClean="0">
              <a:solidFill>
                <a:srgbClr val="10253F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4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/>
          </p:cNvSpPr>
          <p:nvPr>
            <p:ph type="body" idx="4294967295"/>
          </p:nvPr>
        </p:nvSpPr>
        <p:spPr>
          <a:xfrm>
            <a:off x="395288" y="908050"/>
            <a:ext cx="8229600" cy="4914900"/>
          </a:xfrm>
          <a:solidFill>
            <a:srgbClr val="CEE69A"/>
          </a:solidFill>
        </p:spPr>
        <p:txBody>
          <a:bodyPr/>
          <a:lstStyle/>
          <a:p>
            <a:pPr eaLnBrk="1" hangingPunct="1"/>
            <a:r>
              <a:rPr lang="ru-RU" smtClean="0"/>
              <a:t>При залоговой стоимости </a:t>
            </a:r>
            <a:r>
              <a:rPr lang="ru-RU" smtClean="0">
                <a:solidFill>
                  <a:srgbClr val="FF00FF"/>
                </a:solidFill>
              </a:rPr>
              <a:t>200</a:t>
            </a:r>
            <a:r>
              <a:rPr lang="ru-RU" smtClean="0"/>
              <a:t> рублей Чичикову каждая единица обошлась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   в </a:t>
            </a:r>
            <a:r>
              <a:rPr lang="ru-RU" smtClean="0">
                <a:solidFill>
                  <a:srgbClr val="FF00FF"/>
                </a:solidFill>
              </a:rPr>
              <a:t>70</a:t>
            </a:r>
            <a:r>
              <a:rPr lang="ru-RU" smtClean="0"/>
              <a:t> копеек.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   </a:t>
            </a:r>
            <a:r>
              <a:rPr lang="ru-RU" u="sng" smtClean="0"/>
              <a:t>Доход</a:t>
            </a:r>
            <a:r>
              <a:rPr lang="ru-RU" smtClean="0"/>
              <a:t>: 199,3 х 416= </a:t>
            </a:r>
            <a:r>
              <a:rPr lang="ru-RU" smtClean="0">
                <a:solidFill>
                  <a:srgbClr val="FF00FF"/>
                </a:solidFill>
              </a:rPr>
              <a:t>82908</a:t>
            </a:r>
            <a:r>
              <a:rPr lang="ru-RU" smtClean="0"/>
              <a:t> рублей</a:t>
            </a:r>
          </a:p>
          <a:p>
            <a:pPr eaLnBrk="1" hangingPunct="1"/>
            <a:r>
              <a:rPr lang="ru-RU" smtClean="0"/>
              <a:t>Заложив крестьян в Опекунский совет, Чичиков получит кредит почти </a:t>
            </a:r>
            <a:r>
              <a:rPr lang="ru-RU" sz="3600" smtClean="0">
                <a:solidFill>
                  <a:srgbClr val="CC00CC"/>
                </a:solidFill>
              </a:rPr>
              <a:t>83 000</a:t>
            </a:r>
            <a:r>
              <a:rPr lang="ru-RU" smtClean="0"/>
              <a:t> рублей.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59076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5" y="357166"/>
            <a:ext cx="4643470" cy="65008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+mj-lt"/>
              </a:rPr>
              <a:t>    «</a:t>
            </a:r>
            <a:r>
              <a:rPr lang="ru-RU" b="1" dirty="0">
                <a:solidFill>
                  <a:srgbClr val="002060"/>
                </a:solidFill>
                <a:latin typeface="+mj-lt"/>
              </a:rPr>
              <a:t>Книги – только одно из вместилищ, где мы храним то, что боимся забыть. </a:t>
            </a:r>
            <a:endParaRPr lang="ru-RU" b="1" dirty="0" smtClean="0">
              <a:solidFill>
                <a:srgbClr val="002060"/>
              </a:solidFill>
              <a:latin typeface="+mj-lt"/>
            </a:endParaRPr>
          </a:p>
          <a:p>
            <a:pPr>
              <a:buNone/>
            </a:pPr>
            <a:r>
              <a:rPr lang="ru-RU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+mj-lt"/>
              </a:rPr>
              <a:t>  В </a:t>
            </a:r>
            <a:r>
              <a:rPr lang="ru-RU" b="1" dirty="0">
                <a:solidFill>
                  <a:srgbClr val="002060"/>
                </a:solidFill>
                <a:latin typeface="+mj-lt"/>
              </a:rPr>
              <a:t>них нет никакой тайны, никакого волшебства. Волшебство лишь в том, что они говорят, в том, как они сшивают лоскутки вселенной». </a:t>
            </a:r>
          </a:p>
          <a:p>
            <a:pPr>
              <a:buNone/>
            </a:pPr>
            <a:r>
              <a:rPr lang="ru-RU" b="1" dirty="0">
                <a:solidFill>
                  <a:srgbClr val="002060"/>
                </a:solidFill>
                <a:latin typeface="+mj-lt"/>
              </a:rPr>
              <a:t> 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                </a:t>
            </a:r>
            <a:r>
              <a:rPr lang="ru-RU" b="1" dirty="0" err="1" smtClean="0">
                <a:solidFill>
                  <a:srgbClr val="002060"/>
                </a:solidFill>
              </a:rPr>
              <a:t>Рэй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Бредбери</a:t>
            </a:r>
            <a:endParaRPr lang="ru-RU" b="1" dirty="0">
              <a:solidFill>
                <a:srgbClr val="002060"/>
              </a:solidFill>
              <a:latin typeface="+mj-lt"/>
            </a:endParaRPr>
          </a:p>
          <a:p>
            <a:endParaRPr lang="ru-RU" dirty="0"/>
          </a:p>
        </p:txBody>
      </p:sp>
      <p:pic>
        <p:nvPicPr>
          <p:cNvPr id="4" name="Picture 2" descr="C:\Users\Администратор\Desktop\картинки читать не вредно\d0bfd180d0b5d183d0b7d0b8d0bcd0b0d19ad0b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357166"/>
            <a:ext cx="4000528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СПАСИБО ЗА ВНИМАНИЕ!</a:t>
            </a:r>
            <a:endParaRPr lang="ru-RU" sz="5400" b="1" dirty="0">
              <a:solidFill>
                <a:srgbClr val="002060"/>
              </a:solidFill>
            </a:endParaRPr>
          </a:p>
        </p:txBody>
      </p:sp>
      <p:pic>
        <p:nvPicPr>
          <p:cNvPr id="6147" name="Picture 3" descr="C:\Users\Администратор\Desktop\картинки читать не вредно\IMG_20210818_1047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142984"/>
            <a:ext cx="4071966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Метод кейсов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96752"/>
            <a:ext cx="5482952" cy="5544616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10000"/>
              </a:lnSpc>
              <a:spcBef>
                <a:spcPts val="1350"/>
              </a:spcBef>
              <a:spcAft>
                <a:spcPts val="675"/>
              </a:spcAft>
            </a:pPr>
            <a:r>
              <a:rPr lang="ru-RU" sz="45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Метод</a:t>
            </a:r>
            <a:r>
              <a:rPr lang="ru-RU" sz="4500" dirty="0"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r>
              <a:rPr lang="ru-RU" sz="4500" b="1" dirty="0" err="1">
                <a:latin typeface="Times New Roman" pitchFamily="18" charset="0"/>
                <a:cs typeface="Times New Roman" pitchFamily="18" charset="0"/>
              </a:rPr>
              <a:t>case</a:t>
            </a:r>
            <a:r>
              <a:rPr lang="ru-RU" sz="4500" dirty="0" err="1">
                <a:latin typeface="Times New Roman" pitchFamily="18" charset="0"/>
                <a:cs typeface="Times New Roman" pitchFamily="18" charset="0"/>
              </a:rPr>
              <a:t>-study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 или </a:t>
            </a:r>
            <a:r>
              <a:rPr lang="ru-RU" sz="4500" b="1" dirty="0">
                <a:latin typeface="Times New Roman" pitchFamily="18" charset="0"/>
                <a:cs typeface="Times New Roman" pitchFamily="18" charset="0"/>
              </a:rPr>
              <a:t>метод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 конкретных ситуаций (от английского </a:t>
            </a:r>
            <a:r>
              <a:rPr lang="ru-RU" sz="4500" b="1" dirty="0" err="1">
                <a:latin typeface="Times New Roman" pitchFamily="18" charset="0"/>
                <a:cs typeface="Times New Roman" pitchFamily="18" charset="0"/>
              </a:rPr>
              <a:t>case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 – случай, ситуация) – </a:t>
            </a:r>
            <a:r>
              <a:rPr lang="ru-RU" sz="4500" b="1" dirty="0">
                <a:latin typeface="Times New Roman" pitchFamily="18" charset="0"/>
                <a:cs typeface="Times New Roman" pitchFamily="18" charset="0"/>
              </a:rPr>
              <a:t>метод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 активного проблемно-ситуационного анализа, основанный на </a:t>
            </a:r>
            <a:r>
              <a:rPr lang="ru-RU" sz="4500" b="1" dirty="0">
                <a:latin typeface="Times New Roman" pitchFamily="18" charset="0"/>
                <a:cs typeface="Times New Roman" pitchFamily="18" charset="0"/>
              </a:rPr>
              <a:t>обучении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 путем решения конкретных задач – 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ситуаций</a:t>
            </a:r>
          </a:p>
          <a:p>
            <a:pPr>
              <a:lnSpc>
                <a:spcPct val="110000"/>
              </a:lnSpc>
              <a:spcBef>
                <a:spcPts val="1350"/>
              </a:spcBef>
              <a:spcAft>
                <a:spcPts val="675"/>
              </a:spcAft>
            </a:pPr>
            <a:r>
              <a:rPr lang="ru-RU" sz="45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Кейс</a:t>
            </a:r>
            <a:r>
              <a:rPr lang="ru-RU" sz="4500" dirty="0">
                <a:latin typeface="Times New Roman" pitchFamily="18" charset="0"/>
                <a:ea typeface="Calibri"/>
                <a:cs typeface="Times New Roman" pitchFamily="18" charset="0"/>
              </a:rPr>
              <a:t> (</a:t>
            </a:r>
            <a:r>
              <a:rPr lang="ru-RU" sz="4500" b="1" dirty="0" err="1">
                <a:latin typeface="Times New Roman" pitchFamily="18" charset="0"/>
                <a:ea typeface="Calibri"/>
                <a:cs typeface="Times New Roman" pitchFamily="18" charset="0"/>
              </a:rPr>
              <a:t>Case</a:t>
            </a:r>
            <a:r>
              <a:rPr lang="ru-RU" sz="4500" dirty="0" err="1">
                <a:latin typeface="Times New Roman" pitchFamily="18" charset="0"/>
                <a:ea typeface="Calibri"/>
                <a:cs typeface="Times New Roman" pitchFamily="18" charset="0"/>
              </a:rPr>
              <a:t>-studiеs</a:t>
            </a:r>
            <a:r>
              <a:rPr lang="ru-RU" sz="4500" dirty="0">
                <a:latin typeface="Times New Roman" pitchFamily="18" charset="0"/>
                <a:ea typeface="Calibri"/>
                <a:cs typeface="Times New Roman" pitchFamily="18" charset="0"/>
              </a:rPr>
              <a:t>) – учебные конкретные ситуации специально разрабатываемые на основе фактического материала с целью последующего разбора на учебных занятиях.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663" y="1285769"/>
            <a:ext cx="3462337" cy="497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308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Mama\Desktop\картинка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79" y="201372"/>
            <a:ext cx="8431961" cy="63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10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8640"/>
            <a:ext cx="6768752" cy="5721505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b="1" u="sng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Возможности кейс - технологии в образовательном процессе:</a:t>
            </a:r>
            <a:endParaRPr lang="ru-RU" sz="2800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1) повышение мотивации учения у обучающихся;</a:t>
            </a:r>
            <a:endParaRPr lang="ru-RU" sz="2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2) развитие интеллектуальных навыков у учащихся, которые будут ими востребованы при дальнейшем обучении и в профессиональной деятельности</a:t>
            </a:r>
            <a:endParaRPr lang="ru-RU" sz="28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514" y="4437112"/>
            <a:ext cx="5668790" cy="2241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085" y="404664"/>
            <a:ext cx="2365375" cy="3125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516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23528" y="188640"/>
            <a:ext cx="4828714" cy="5937529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u="sng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Организация работы с кейсом</a:t>
            </a:r>
            <a:endParaRPr lang="ru-RU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</a:t>
            </a:r>
            <a:r>
              <a:rPr lang="ru-RU" b="1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Ознакомительный этап 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– вовлечение учащихся в анализ ситуации, выбор оптимальной формы преподнесения материала для ознакомления.</a:t>
            </a:r>
            <a:endParaRPr lang="ru-RU" b="1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2.Аналитический этап 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– обсуждение ситуации в группах или индивидуального изучения проблемы учащимися и подготовки вариантов решения.</a:t>
            </a:r>
            <a:endParaRPr lang="ru-RU" b="1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3.Итоговый этап 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– презентация и обоснование варианта решения кейса.</a:t>
            </a:r>
            <a:endParaRPr lang="ru-RU" b="1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 </a:t>
            </a:r>
            <a:endParaRPr lang="ru-RU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506" y="836712"/>
            <a:ext cx="4024313" cy="6157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823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4355976" y="1484616"/>
            <a:ext cx="4539830" cy="3392904"/>
          </a:xfrm>
          <a:prstGeom prst="rect">
            <a:avLst/>
          </a:prstGeom>
        </p:spPr>
        <p:txBody>
          <a:bodyPr anchor="b">
            <a:normAutofit fontScale="77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5200" b="1" dirty="0">
                <a:solidFill>
                  <a:srgbClr val="1F497D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cs typeface="Arial" charset="0"/>
              </a:rPr>
              <a:t>Кейс заданий </a:t>
            </a:r>
            <a:endParaRPr lang="ru-RU" sz="5200" b="1" dirty="0" smtClean="0">
              <a:solidFill>
                <a:srgbClr val="1F497D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cs typeface="Arial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ru-RU" sz="3200" b="1" dirty="0" smtClean="0">
                <a:solidFill>
                  <a:srgbClr val="1F497D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cs typeface="Arial" charset="0"/>
              </a:rPr>
              <a:t>по </a:t>
            </a:r>
            <a:r>
              <a:rPr lang="ru-RU" sz="3200" b="1" dirty="0">
                <a:solidFill>
                  <a:srgbClr val="1F497D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cs typeface="Arial" charset="0"/>
              </a:rPr>
              <a:t>читательской грамотности</a:t>
            </a:r>
            <a:br>
              <a:rPr lang="ru-RU" sz="3200" b="1" dirty="0">
                <a:solidFill>
                  <a:srgbClr val="1F497D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cs typeface="Arial" charset="0"/>
              </a:rPr>
            </a:br>
            <a:r>
              <a:rPr lang="ru-RU" sz="3200" b="1" dirty="0">
                <a:solidFill>
                  <a:srgbClr val="1F497D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cs typeface="Arial" charset="0"/>
              </a:rPr>
              <a:t/>
            </a:r>
            <a:br>
              <a:rPr lang="ru-RU" sz="3200" b="1" dirty="0">
                <a:solidFill>
                  <a:srgbClr val="1F497D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cs typeface="Arial" charset="0"/>
              </a:rPr>
            </a:br>
            <a:r>
              <a:rPr lang="ru-RU" sz="3200" b="1" dirty="0">
                <a:solidFill>
                  <a:srgbClr val="1F497D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cs typeface="Arial" charset="0"/>
              </a:rPr>
              <a:t/>
            </a:r>
            <a:br>
              <a:rPr lang="ru-RU" sz="3200" b="1" dirty="0">
                <a:solidFill>
                  <a:srgbClr val="1F497D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cs typeface="Arial" charset="0"/>
              </a:rPr>
            </a:b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По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комедии 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А.С.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Грибоедова </a:t>
            </a:r>
            <a:endParaRPr lang="ru-RU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«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Горе от ума»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</a:p>
        </p:txBody>
      </p:sp>
      <p:pic>
        <p:nvPicPr>
          <p:cNvPr id="2051" name="Picture 2" descr="C:\Users\Наталья\Desktop\scrn_big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42" y="188640"/>
            <a:ext cx="4111834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411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3644503" y="287338"/>
            <a:ext cx="4518422" cy="500062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C00000"/>
                </a:solidFill>
              </a:rPr>
              <a:t>А.С.Грибоедов «Горе от ума»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8483" y="1441450"/>
            <a:ext cx="5907881" cy="5259388"/>
          </a:xfrm>
        </p:spPr>
        <p:txBody>
          <a:bodyPr rtlCol="0">
            <a:normAutofit fontScale="4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900" i="1" dirty="0" smtClean="0"/>
              <a:t>В комедии «Горе от ума» кто умное действующее лицо? ответ: Грибоедов. А знаешь ли, что такое Чацкий? Пылкий, благородный и добрый малый, проведший несколько времени с очень умным человеком (именно с </a:t>
            </a:r>
            <a:r>
              <a:rPr lang="ru-RU" sz="2900" i="1" dirty="0" err="1" smtClean="0"/>
              <a:t>Грибоедовым</a:t>
            </a:r>
            <a:r>
              <a:rPr lang="ru-RU" sz="2900" i="1" dirty="0" smtClean="0"/>
              <a:t>) и напитавшийся его мыслями, остротами и сатирическими замечаниями. Все, что говорит он, очень умно. Но кому говорит он все это? Фамусову? Скалозубу? На бале московским бабушкам? Молчалину? Это непростительно. Первый признак умного человека — с первого взгляду знать, с кем имеешь дело и не метать бисера перед Репетиловыми и тому подобными.</a:t>
            </a:r>
            <a:endParaRPr lang="ru-RU" sz="29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900" b="1" i="1" dirty="0" smtClean="0"/>
              <a:t>А.С.Пушкин в письме А.А.Бестужеву, конец января 1825 г.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900" i="1" dirty="0" smtClean="0"/>
              <a:t>…Чацкий вбегает к Софье прямо из дорожного экипажа, не заезжая к себе, в надежде найти ответ прежнему чувству — и не находит. Его поразили две перемены: она необыкновенно похорошела и охладела к нему — тоже необыкновенно. Это его и озадачило, и огорчило, и раздражило…Чацкий не только умнее всех прочих лиц, но и положительно умен. Речь его кипит умом, остроумием... Только личное его горе произошло не от одного ума, а более от других причин, где ум его играл страдательную роль, и это подало Пушкину повод отказать ему в уме»</a:t>
            </a:r>
            <a:endParaRPr lang="ru-RU" sz="29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900" b="1" i="1" dirty="0" smtClean="0"/>
              <a:t>И.А.Гончаров. «</a:t>
            </a:r>
            <a:r>
              <a:rPr lang="ru-RU" sz="2900" b="1" i="1" dirty="0" err="1" smtClean="0"/>
              <a:t>Мильон</a:t>
            </a:r>
            <a:r>
              <a:rPr lang="ru-RU" sz="2900" b="1" i="1" dirty="0" smtClean="0"/>
              <a:t> терзаний», ноябрь, 1871 год</a:t>
            </a:r>
            <a:endParaRPr lang="ru-RU" sz="29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900" i="1" dirty="0" smtClean="0"/>
              <a:t>«Мы видим в Чацком человека, который злословит и говорит все, что ни придет в голову; естественно, что такой человек наскучит во всяком обществе, и чем общество образованнее, тем он наскучит скорее! Например, встретившись с девицей, в которую влюблен и с которой несколько лет не видался, он не находит другого разговора, кроме ругательств и насмешек над ее батюшкой, дядюшкой, тетушкой и знакомыми»</a:t>
            </a:r>
            <a:endParaRPr lang="ru-RU" sz="29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900" b="1" i="1" dirty="0" smtClean="0"/>
              <a:t>М.А.Дмитриев, журнал "Вестник Европы", 1825 год</a:t>
            </a:r>
            <a:endParaRPr lang="ru-RU" sz="29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900" i="1" dirty="0" smtClean="0"/>
              <a:t>"Грибоедов изображает в Чацком человека умного и образованного, но не в том смысле, как вы, г-н Дмитриев,  это понимаете; в Чацком автор не думал представить идеала совершенства, но человека молодого, пламенного, в котором глупости других вызывают насмешливость.»</a:t>
            </a:r>
            <a:endParaRPr lang="ru-RU" sz="29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900" b="1" i="1" dirty="0" smtClean="0"/>
              <a:t>В.Ф.Одоевский. «Замечания на суждения</a:t>
            </a:r>
            <a:br>
              <a:rPr lang="ru-RU" sz="2900" b="1" i="1" dirty="0" smtClean="0"/>
            </a:br>
            <a:r>
              <a:rPr lang="ru-RU" sz="2900" b="1" i="1" dirty="0" err="1" smtClean="0"/>
              <a:t>Мих</a:t>
            </a:r>
            <a:r>
              <a:rPr lang="ru-RU" sz="2900" b="1" i="1" dirty="0" smtClean="0"/>
              <a:t>. Дмитриева о комедии "Горе от ума», 1825 год</a:t>
            </a:r>
            <a:endParaRPr lang="ru-RU" sz="29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4100" name="TextBox 5"/>
          <p:cNvSpPr txBox="1">
            <a:spLocks noChangeArrowheads="1"/>
          </p:cNvSpPr>
          <p:nvPr/>
        </p:nvSpPr>
        <p:spPr bwMode="auto">
          <a:xfrm>
            <a:off x="601266" y="1435102"/>
            <a:ext cx="2521744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 pitchFamily="34" charset="0"/>
              </a:rPr>
              <a:t>Прочитайте фрагменты статей и приготовьтесь ответить на вопросы по содержанию.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i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101" name="TextBox 6"/>
          <p:cNvSpPr txBox="1">
            <a:spLocks noChangeArrowheads="1"/>
          </p:cNvSpPr>
          <p:nvPr/>
        </p:nvSpPr>
        <p:spPr bwMode="auto">
          <a:xfrm>
            <a:off x="419120" y="903289"/>
            <a:ext cx="3697231" cy="523220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b="1" smtClean="0">
                <a:solidFill>
                  <a:prstClr val="white"/>
                </a:solidFill>
                <a:latin typeface="Calibri" pitchFamily="34" charset="0"/>
              </a:rPr>
              <a:t>КРИТИКИ О КОМЕДИИ</a:t>
            </a:r>
          </a:p>
        </p:txBody>
      </p:sp>
      <p:sp>
        <p:nvSpPr>
          <p:cNvPr id="4104" name="TextBox 10"/>
          <p:cNvSpPr txBox="1">
            <a:spLocks noChangeArrowheads="1"/>
          </p:cNvSpPr>
          <p:nvPr/>
        </p:nvSpPr>
        <p:spPr bwMode="auto">
          <a:xfrm>
            <a:off x="4723210" y="930275"/>
            <a:ext cx="1302544" cy="400050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prstClr val="white"/>
                </a:solidFill>
                <a:latin typeface="Calibri" pitchFamily="34" charset="0"/>
              </a:rPr>
              <a:t>О Чацком</a:t>
            </a:r>
          </a:p>
        </p:txBody>
      </p:sp>
      <p:sp>
        <p:nvSpPr>
          <p:cNvPr id="4105" name="TextBox 11"/>
          <p:cNvSpPr txBox="1">
            <a:spLocks noChangeArrowheads="1"/>
          </p:cNvSpPr>
          <p:nvPr/>
        </p:nvSpPr>
        <p:spPr bwMode="auto">
          <a:xfrm>
            <a:off x="6103907" y="930215"/>
            <a:ext cx="2232248" cy="40011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white"/>
                </a:solidFill>
                <a:latin typeface="Calibri" pitchFamily="34" charset="0"/>
              </a:rPr>
              <a:t>О КОМЕДИИ</a:t>
            </a:r>
          </a:p>
        </p:txBody>
      </p:sp>
      <p:pic>
        <p:nvPicPr>
          <p:cNvPr id="4106" name="Picture 2" descr="C:\Users\Наталья\Desktop\Кардовский,_Горе_от_ума_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88" y="2636912"/>
            <a:ext cx="2943498" cy="3980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56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3644503" y="287338"/>
            <a:ext cx="4518422" cy="500062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C00000"/>
                </a:solidFill>
              </a:rPr>
              <a:t>А.С.Грибоедов «Горе от ума»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8470" y="1441450"/>
            <a:ext cx="5907881" cy="5259388"/>
          </a:xfrm>
        </p:spPr>
        <p:txBody>
          <a:bodyPr rtlCol="0">
            <a:normAutofit fontScale="4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900" i="1" dirty="0" smtClean="0"/>
              <a:t>В комедии «Горе от ума» кто умное действующее лицо? ответ: Грибоедов. А знаешь ли, что такое Чацкий? Пылкий, благородный и добрый малый, проведший несколько времени с очень умным человеком (именно с </a:t>
            </a:r>
            <a:r>
              <a:rPr lang="ru-RU" sz="2900" i="1" dirty="0" err="1" smtClean="0"/>
              <a:t>Грибоедовым</a:t>
            </a:r>
            <a:r>
              <a:rPr lang="ru-RU" sz="2900" i="1" dirty="0" smtClean="0"/>
              <a:t>) и напитавшийся его мыслями, остротами и сатирическими замечаниями. Все, что говорит он, очень умно. Но кому говорит он все это? Фамусову? Скалозубу? На бале московским бабушкам? Молчалину? Это непростительно. Первый признак умного человека — с первого взгляду знать, с кем имеешь дело и не метать бисера перед Репетиловыми и тому подобными.</a:t>
            </a:r>
            <a:endParaRPr lang="ru-RU" sz="29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900" b="1" i="1" dirty="0" smtClean="0"/>
              <a:t>А.С.Пушкин в письме А.А.Бестужеву, конец января 1825 г.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900" i="1" dirty="0" smtClean="0"/>
              <a:t>…Чацкий вбегает к Софье прямо из дорожного экипажа, не заезжая к себе, в надежде найти ответ прежнему чувству — и не находит. Его поразили две перемены: она необыкновенно похорошела и охладела к нему — тоже необыкновенно. Это его и озадачило, и огорчило, и раздражило…Чацкий не только умнее всех прочих лиц, но и положительно умен. Речь его кипит умом, остроумием... Только личное его горе произошло не от одного ума, а более от других причин, где ум его играл страдательную роль, и это подало Пушкину повод отказать ему в уме»</a:t>
            </a:r>
            <a:endParaRPr lang="ru-RU" sz="29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900" b="1" i="1" dirty="0" smtClean="0"/>
              <a:t>И.А.Гончаров. «</a:t>
            </a:r>
            <a:r>
              <a:rPr lang="ru-RU" sz="2900" b="1" i="1" dirty="0" err="1" smtClean="0"/>
              <a:t>Мильон</a:t>
            </a:r>
            <a:r>
              <a:rPr lang="ru-RU" sz="2900" b="1" i="1" dirty="0" smtClean="0"/>
              <a:t> терзаний», ноябрь, 1871 год</a:t>
            </a:r>
            <a:endParaRPr lang="ru-RU" sz="29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900" i="1" dirty="0" smtClean="0"/>
              <a:t>«Мы видим в Чацком человека, который злословит и говорит все, что ни придет в голову; естественно, что такой человек наскучит во всяком обществе, и чем общество образованнее, тем он наскучит скорее! Например, встретившись с девицей, в которую влюблен и с которой несколько лет не видался, он не находит другого разговора, кроме ругательств и насмешек над ее батюшкой, дядюшкой, тетушкой и знакомыми»</a:t>
            </a:r>
            <a:endParaRPr lang="ru-RU" sz="29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900" b="1" i="1" dirty="0" smtClean="0"/>
              <a:t>М.А.Дмитриев, журнал "Вестник Европы", 1825 год</a:t>
            </a:r>
            <a:endParaRPr lang="ru-RU" sz="29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900" i="1" dirty="0" smtClean="0"/>
              <a:t>"Грибоедов изображает в Чацком человека умного и образованного, но не в том смысле, как вы, г-н Дмитриев,  это понимаете; в Чацком автор не думал представить идеала совершенства, но человека молодого, пламенного, в котором глупости других вызывают насмешливость.»</a:t>
            </a:r>
            <a:endParaRPr lang="ru-RU" sz="29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900" b="1" i="1" dirty="0" smtClean="0"/>
              <a:t>В.Ф.Одоевский. «Замечания на суждения</a:t>
            </a:r>
            <a:br>
              <a:rPr lang="ru-RU" sz="2900" b="1" i="1" dirty="0" smtClean="0"/>
            </a:br>
            <a:r>
              <a:rPr lang="ru-RU" sz="2900" b="1" i="1" dirty="0" err="1" smtClean="0"/>
              <a:t>Мих</a:t>
            </a:r>
            <a:r>
              <a:rPr lang="ru-RU" sz="2900" b="1" i="1" dirty="0" smtClean="0"/>
              <a:t>. Дмитриева о комедии "Горе от ума», 1825 год</a:t>
            </a:r>
            <a:endParaRPr lang="ru-RU" sz="29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01266" y="1330325"/>
            <a:ext cx="2521744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>
              <a:defRPr/>
            </a:pPr>
            <a:r>
              <a:rPr lang="ru-RU" i="1" dirty="0">
                <a:solidFill>
                  <a:prstClr val="black"/>
                </a:solidFill>
                <a:cs typeface="Arial" charset="0"/>
              </a:rPr>
              <a:t>Вопрос 1</a:t>
            </a:r>
            <a:r>
              <a:rPr lang="en-US" i="1" dirty="0" smtClean="0">
                <a:solidFill>
                  <a:prstClr val="black"/>
                </a:solidFill>
                <a:cs typeface="Arial" charset="0"/>
              </a:rPr>
              <a:t>|</a:t>
            </a:r>
            <a:r>
              <a:rPr lang="ru-RU" i="1" dirty="0">
                <a:solidFill>
                  <a:prstClr val="black"/>
                </a:solidFill>
                <a:cs typeface="Arial" charset="0"/>
              </a:rPr>
              <a:t>4</a:t>
            </a:r>
          </a:p>
          <a:p>
            <a:pPr defTabSz="457200">
              <a:defRPr/>
            </a:pPr>
            <a:r>
              <a:rPr lang="ru-RU" sz="1600" b="1" i="1" dirty="0">
                <a:solidFill>
                  <a:srgbClr val="1F497D"/>
                </a:solidFill>
                <a:cs typeface="Arial" charset="0"/>
              </a:rPr>
              <a:t>Воспользуйтесь информацией со слайда и  </a:t>
            </a:r>
            <a:r>
              <a:rPr lang="ru-RU" sz="1600" b="1" i="1" dirty="0" smtClean="0">
                <a:solidFill>
                  <a:srgbClr val="1F497D"/>
                </a:solidFill>
                <a:cs typeface="Arial" charset="0"/>
              </a:rPr>
              <a:t>выберите </a:t>
            </a:r>
            <a:r>
              <a:rPr lang="ru-RU" sz="1600" b="1" i="1" dirty="0">
                <a:solidFill>
                  <a:srgbClr val="1F497D"/>
                </a:solidFill>
                <a:cs typeface="Arial" charset="0"/>
              </a:rPr>
              <a:t>фамилию критика, который не был современником </a:t>
            </a:r>
            <a:r>
              <a:rPr lang="ru-RU" sz="1600" b="1" i="1" dirty="0" err="1">
                <a:solidFill>
                  <a:srgbClr val="1F497D"/>
                </a:solidFill>
                <a:cs typeface="Arial" charset="0"/>
              </a:rPr>
              <a:t>А.С.Грибоедова</a:t>
            </a:r>
            <a:endParaRPr lang="ru-RU" i="1" dirty="0">
              <a:solidFill>
                <a:prstClr val="black"/>
              </a:solidFill>
              <a:cs typeface="Arial" charset="0"/>
            </a:endParaRPr>
          </a:p>
          <a:p>
            <a:pPr marL="285750" indent="-285750" defTabSz="457200">
              <a:buClr>
                <a:srgbClr val="002060"/>
              </a:buClr>
              <a:buSzPct val="150000"/>
              <a:buFont typeface="Courier New" panose="02070309020205020404" pitchFamily="49" charset="0"/>
              <a:buChar char="o"/>
              <a:defRPr/>
            </a:pPr>
            <a:r>
              <a:rPr lang="ru-RU" i="1" dirty="0">
                <a:solidFill>
                  <a:prstClr val="black"/>
                </a:solidFill>
                <a:cs typeface="Arial" charset="0"/>
              </a:rPr>
              <a:t>А.С.Пушкин</a:t>
            </a:r>
          </a:p>
          <a:p>
            <a:pPr marL="285750" indent="-285750" defTabSz="457200">
              <a:buClr>
                <a:srgbClr val="002060"/>
              </a:buClr>
              <a:buSzPct val="150000"/>
              <a:buFont typeface="Courier New" panose="02070309020205020404" pitchFamily="49" charset="0"/>
              <a:buChar char="o"/>
              <a:defRPr/>
            </a:pPr>
            <a:r>
              <a:rPr lang="ru-RU" i="1" dirty="0">
                <a:solidFill>
                  <a:prstClr val="black"/>
                </a:solidFill>
                <a:cs typeface="Arial" charset="0"/>
              </a:rPr>
              <a:t>И.А.Гончаров</a:t>
            </a:r>
          </a:p>
          <a:p>
            <a:pPr marL="285750" indent="-285750" defTabSz="457200">
              <a:buClr>
                <a:srgbClr val="002060"/>
              </a:buClr>
              <a:buSzPct val="150000"/>
              <a:buFont typeface="Courier New" panose="02070309020205020404" pitchFamily="49" charset="0"/>
              <a:buChar char="o"/>
              <a:defRPr/>
            </a:pPr>
            <a:r>
              <a:rPr lang="ru-RU" i="1" dirty="0">
                <a:solidFill>
                  <a:prstClr val="black"/>
                </a:solidFill>
                <a:cs typeface="Arial" charset="0"/>
              </a:rPr>
              <a:t>М.А.Дмитриев</a:t>
            </a:r>
          </a:p>
          <a:p>
            <a:pPr marL="285750" indent="-285750" defTabSz="457200">
              <a:buClr>
                <a:srgbClr val="002060"/>
              </a:buClr>
              <a:buSzPct val="150000"/>
              <a:buFont typeface="Courier New" panose="02070309020205020404" pitchFamily="49" charset="0"/>
              <a:buChar char="o"/>
              <a:defRPr/>
            </a:pPr>
            <a:r>
              <a:rPr lang="ru-RU" i="1" dirty="0">
                <a:solidFill>
                  <a:prstClr val="black"/>
                </a:solidFill>
                <a:cs typeface="Arial" charset="0"/>
              </a:rPr>
              <a:t>В.Ф.Одоевский</a:t>
            </a:r>
          </a:p>
          <a:p>
            <a:pPr marL="285750" indent="-285750" defTabSz="457200">
              <a:buClr>
                <a:srgbClr val="002060"/>
              </a:buClr>
              <a:buSzPct val="150000"/>
              <a:buFont typeface="Courier New" panose="02070309020205020404" pitchFamily="49" charset="0"/>
              <a:buChar char="o"/>
              <a:defRPr/>
            </a:pPr>
            <a:endParaRPr lang="ru-RU" i="1" dirty="0">
              <a:solidFill>
                <a:prstClr val="black"/>
              </a:solidFill>
              <a:cs typeface="Arial" charset="0"/>
            </a:endParaRPr>
          </a:p>
          <a:p>
            <a:pPr defTabSz="457200">
              <a:defRPr/>
            </a:pPr>
            <a:endParaRPr lang="ru-RU" b="1" i="1" dirty="0">
              <a:solidFill>
                <a:srgbClr val="1F497D"/>
              </a:solidFill>
              <a:cs typeface="Arial" charset="0"/>
            </a:endParaRPr>
          </a:p>
          <a:p>
            <a:pPr defTabSz="457200">
              <a:defRPr/>
            </a:pPr>
            <a:endParaRPr lang="ru-RU" i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128" name="TextBox 10"/>
          <p:cNvSpPr txBox="1">
            <a:spLocks noChangeArrowheads="1"/>
          </p:cNvSpPr>
          <p:nvPr/>
        </p:nvSpPr>
        <p:spPr bwMode="auto">
          <a:xfrm>
            <a:off x="4723210" y="930275"/>
            <a:ext cx="1302544" cy="400050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prstClr val="white"/>
                </a:solidFill>
                <a:latin typeface="Calibri" pitchFamily="34" charset="0"/>
              </a:rPr>
              <a:t>О Чацком</a:t>
            </a:r>
          </a:p>
        </p:txBody>
      </p:sp>
      <p:sp>
        <p:nvSpPr>
          <p:cNvPr id="5129" name="TextBox 11"/>
          <p:cNvSpPr txBox="1">
            <a:spLocks noChangeArrowheads="1"/>
          </p:cNvSpPr>
          <p:nvPr/>
        </p:nvSpPr>
        <p:spPr bwMode="auto">
          <a:xfrm>
            <a:off x="6213406" y="941104"/>
            <a:ext cx="1751386" cy="40011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prstClr val="white"/>
                </a:solidFill>
                <a:latin typeface="Calibri" pitchFamily="34" charset="0"/>
              </a:rPr>
              <a:t>О КОМЕДИИ</a:t>
            </a:r>
          </a:p>
        </p:txBody>
      </p:sp>
      <p:pic>
        <p:nvPicPr>
          <p:cNvPr id="5130" name="Picture 2" descr="C:\Users\Наталья\Desktop\im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37112"/>
            <a:ext cx="2214961" cy="2199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00" y="790249"/>
            <a:ext cx="39560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974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7_Модульная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1921</Words>
  <Application>Microsoft Office PowerPoint</Application>
  <PresentationFormat>Экран (4:3)</PresentationFormat>
  <Paragraphs>169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23</vt:i4>
      </vt:variant>
    </vt:vector>
  </HeadingPairs>
  <TitlesOfParts>
    <vt:vector size="33" baseType="lpstr">
      <vt:lpstr>Тема Office</vt:lpstr>
      <vt:lpstr>2_Тема Office</vt:lpstr>
      <vt:lpstr>7_Модульная</vt:lpstr>
      <vt:lpstr>6_Тема Office</vt:lpstr>
      <vt:lpstr>7_Тема Office</vt:lpstr>
      <vt:lpstr>8_Тема Office</vt:lpstr>
      <vt:lpstr>9_Тема Office</vt:lpstr>
      <vt:lpstr>10_Тема Office</vt:lpstr>
      <vt:lpstr>11_Тема Office</vt:lpstr>
      <vt:lpstr>12_Тема Office</vt:lpstr>
      <vt:lpstr>Как любителей математики сделать внимательными читателями русской классики, или Межпредметные связи на уроках литературы  в 9 классе  </vt:lpstr>
      <vt:lpstr>КАК МОТИВИРОВАТЬ К ИЗУЧЕНИЮ КЛАССИКИ?</vt:lpstr>
      <vt:lpstr>Метод кейсов</vt:lpstr>
      <vt:lpstr>Презентация PowerPoint</vt:lpstr>
      <vt:lpstr>Презентация PowerPoint</vt:lpstr>
      <vt:lpstr>Презентация PowerPoint</vt:lpstr>
      <vt:lpstr>Презентация PowerPoint</vt:lpstr>
      <vt:lpstr>А.С.Грибоедов «Горе от ума»</vt:lpstr>
      <vt:lpstr>А.С.Грибоедов «Горе от ума»</vt:lpstr>
      <vt:lpstr>А.С.Грибоедов «Горе от ума»</vt:lpstr>
      <vt:lpstr>А.С.Грибоедов «Горе от ума»</vt:lpstr>
      <vt:lpstr>А.С.Грибоедов «Горе от ума»</vt:lpstr>
      <vt:lpstr>Презентация PowerPoint</vt:lpstr>
      <vt:lpstr>Прочитайте текст и выполните задания, принимая во внимание на данную информацию </vt:lpstr>
      <vt:lpstr>Проанализируйте фрагменты из поэмы «Мёртвые души» и выполните задание. </vt:lpstr>
      <vt:lpstr>Коробочка </vt:lpstr>
      <vt:lpstr>Собакевич</vt:lpstr>
      <vt:lpstr>Плюшкин 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Комплексный анализ текста на уроках внеклассного  чтения как способ повышения  читательской грамотности</dc:title>
  <dc:creator>BEST</dc:creator>
  <cp:lastModifiedBy>Mama</cp:lastModifiedBy>
  <cp:revision>27</cp:revision>
  <dcterms:created xsi:type="dcterms:W3CDTF">2021-09-07T19:47:14Z</dcterms:created>
  <dcterms:modified xsi:type="dcterms:W3CDTF">2022-09-14T08:18:19Z</dcterms:modified>
</cp:coreProperties>
</file>